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6858000" cx="9144000"/>
  <p:notesSz cx="6858000" cy="9144000"/>
  <p:embeddedFontLst>
    <p:embeddedFont>
      <p:font typeface="Overlock"/>
      <p:regular r:id="rId86"/>
      <p:bold r:id="rId87"/>
      <p:italic r:id="rId88"/>
      <p:boldItalic r:id="rId89"/>
    </p:embeddedFont>
    <p:embeddedFont>
      <p:font typeface="Noto Sans Symbols"/>
      <p:regular r:id="rId90"/>
      <p:bold r:id="rId91"/>
    </p:embeddedFont>
    <p:embeddedFont>
      <p:font typeface="Bell M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96" roundtripDataSignature="AMtx7mg05Wova/aBL99voBXpQt7Q0RWw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9DEFC5-20C4-4627-B584-4FA85071BB7C}">
  <a:tblStyle styleId="{229DEFC5-20C4-4627-B584-4FA85071BB7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Overlock-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Overlock-italic.fntdata"/><Relationship Id="rId43" Type="http://schemas.openxmlformats.org/officeDocument/2006/relationships/slide" Target="slides/slide37.xml"/><Relationship Id="rId87" Type="http://schemas.openxmlformats.org/officeDocument/2006/relationships/font" Target="fonts/Overlock-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verlock-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BellMT-boldItalic.fntdata"/><Relationship Id="rId50" Type="http://schemas.openxmlformats.org/officeDocument/2006/relationships/slide" Target="slides/slide44.xml"/><Relationship Id="rId94" Type="http://schemas.openxmlformats.org/officeDocument/2006/relationships/font" Target="fonts/BellMT-italic.fntdata"/><Relationship Id="rId53" Type="http://schemas.openxmlformats.org/officeDocument/2006/relationships/slide" Target="slides/slide47.xml"/><Relationship Id="rId52" Type="http://schemas.openxmlformats.org/officeDocument/2006/relationships/slide" Target="slides/slide46.xml"/><Relationship Id="rId96" Type="http://customschemas.google.com/relationships/presentationmetadata" Target="meta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otoSansSymbols-bold.fntdata"/><Relationship Id="rId90" Type="http://schemas.openxmlformats.org/officeDocument/2006/relationships/font" Target="fonts/NotoSansSymbols-regular.fntdata"/><Relationship Id="rId93" Type="http://schemas.openxmlformats.org/officeDocument/2006/relationships/font" Target="fonts/BellMT-bold.fntdata"/><Relationship Id="rId92" Type="http://schemas.openxmlformats.org/officeDocument/2006/relationships/font" Target="fonts/BellMT-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 Composition</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0761627074306391"/>
          <c:y val="0.13128132208097237"/>
          <c:w val="0.44360255794823705"/>
          <c:h val="0.86871878435633232"/>
        </c:manualLayout>
      </c:layout>
      <c:pie3DChart>
        <c:varyColors val="1"/>
        <c:ser>
          <c:idx val="0"/>
          <c:order val="0"/>
          <c:tx>
            <c:strRef>
              <c:f>Sheet1!$B$1</c:f>
              <c:strCache>
                <c:ptCount val="1"/>
                <c:pt idx="0">
                  <c:v>% Compo</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3B25-422E-A333-9A5C272A91E3}"/>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3B25-422E-A333-9A5C272A91E3}"/>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5-3B25-422E-A333-9A5C272A91E3}"/>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3B25-422E-A333-9A5C272A91E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4"/>
                <c:pt idx="0">
                  <c:v>Bio degradable</c:v>
                </c:pt>
                <c:pt idx="1">
                  <c:v>Recyclable</c:v>
                </c:pt>
                <c:pt idx="2">
                  <c:v>Inorganic</c:v>
                </c:pt>
                <c:pt idx="3">
                  <c:v>Others</c:v>
                </c:pt>
              </c:strCache>
            </c:strRef>
          </c:cat>
          <c:val>
            <c:numRef>
              <c:f>Sheet1!$B$2:$B$5</c:f>
              <c:numCache>
                <c:formatCode>General</c:formatCode>
                <c:ptCount val="4"/>
                <c:pt idx="0">
                  <c:v>50</c:v>
                </c:pt>
                <c:pt idx="1">
                  <c:v>22</c:v>
                </c:pt>
                <c:pt idx="2">
                  <c:v>20</c:v>
                </c:pt>
                <c:pt idx="3">
                  <c:v>8</c:v>
                </c:pt>
              </c:numCache>
            </c:numRef>
          </c:val>
          <c:extLst xmlns:c16r2="http://schemas.microsoft.com/office/drawing/2015/06/chart">
            <c:ext xmlns:c16="http://schemas.microsoft.com/office/drawing/2014/chart" uri="{C3380CC4-5D6E-409C-BE32-E72D297353CC}">
              <c16:uniqueId val="{00000000-5B88-45B7-94A8-37D358CE9487}"/>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7073252044691676"/>
          <c:y val="0.20653189969965752"/>
          <c:w val="0.22199678620087285"/>
          <c:h val="0.7326219179770647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8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9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1"/>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1"/>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9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8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8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4" name="Google Shape;34;p8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8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8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7" name="Google Shape;47;p8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8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8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8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8"/>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8"/>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88"/>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8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9"/>
          <p:cNvSpPr/>
          <p:nvPr>
            <p:ph idx="2" type="pic"/>
          </p:nvPr>
        </p:nvSpPr>
        <p:spPr>
          <a:xfrm>
            <a:off x="3887391" y="987426"/>
            <a:ext cx="4629150" cy="4873625"/>
          </a:xfrm>
          <a:prstGeom prst="rect">
            <a:avLst/>
          </a:prstGeom>
          <a:noFill/>
          <a:ln>
            <a:noFill/>
          </a:ln>
        </p:spPr>
      </p:sp>
      <p:sp>
        <p:nvSpPr>
          <p:cNvPr id="68" name="Google Shape;68;p89"/>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8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8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slideplayer.com/slide/9757938/31/images/1/Chemistry+of+a+Lead+Acid+Battery.jpg" TargetMode="External"/><Relationship Id="rId4" Type="http://schemas.openxmlformats.org/officeDocument/2006/relationships/hyperlink" Target="https://slideplayer.com/slide/9757938/31/images/2/Composition+of+a+Lead+Acid+Battery.jpg" TargetMode="External"/><Relationship Id="rId5" Type="http://schemas.openxmlformats.org/officeDocument/2006/relationships/hyperlink" Target="https://slideplayer.com/slide/9757938/31/images/3/Review+of+Acid+Terminology.jpg" TargetMode="External"/><Relationship Id="rId6"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slideplayer.com/slide/9757938/31/images/4/The+Electrolyte:+H2SO4+H2SO4+is+classified+as+a+strong+acid+(completely+ionizes)+but+that+is+not+exactly+true..jpg" TargetMode="External"/><Relationship Id="rId4" Type="http://schemas.openxmlformats.org/officeDocument/2006/relationships/hyperlink" Target="https://slideplayer.com/slide/9757938/31/images/5/for+understanding+In+general,+is+sulfuric+acid+considered+a+strong+or+weak+acid+Strong.+Why+is+sulfuric+acid+considered+to+be+strong.jp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slideplayer.com/slide/9757938/31/images/6/Lead+Acid+Batteries+are+rechargable.jpg" TargetMode="External"/><Relationship Id="rId4" Type="http://schemas.openxmlformats.org/officeDocument/2006/relationships/hyperlink" Target="https://slideplayer.com/slide/9757938/31/images/7/Chemistry+of+Discharge+Phase.jp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slideplayer.com/slide/9757938/31/images/8/The+flow+of+electrons+=+ELECTRICITY!.jpg" TargetMode="External"/><Relationship Id="rId4" Type="http://schemas.openxmlformats.org/officeDocument/2006/relationships/hyperlink" Target="https://slideplayer.com/slide/9757938/31/images/9/Chemistry+of+Charge+Phase.jpg" TargetMode="External"/><Relationship Id="rId5" Type="http://schemas.openxmlformats.org/officeDocument/2006/relationships/hyperlink" Target="https://slideplayer.com/slide/9757938/31/images/10/for+understanding+What+metal+is+always+at+the+negative+plate+Pb.jp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slideplayer.com/slide/9757938/31/images/11/Why+do+batteries+die+Dead+Battery+New+Battery.jpg" TargetMode="Externa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jpg"/><Relationship Id="rId4" Type="http://schemas.openxmlformats.org/officeDocument/2006/relationships/image" Target="../media/image22.jpg"/><Relationship Id="rId5" Type="http://schemas.openxmlformats.org/officeDocument/2006/relationships/image" Target="../media/image38.jpg"/><Relationship Id="rId6" Type="http://schemas.openxmlformats.org/officeDocument/2006/relationships/image" Target="../media/image3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chart" Target="../charts/char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ENERGY</a:t>
            </a:r>
            <a:endParaRPr/>
          </a:p>
        </p:txBody>
      </p:sp>
      <p:sp>
        <p:nvSpPr>
          <p:cNvPr id="89" name="Google Shape;89;p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a:t>Prepared by Dr. Pushpendra rai</a:t>
            </a:r>
            <a:endParaRPr/>
          </a:p>
          <a:p>
            <a:pPr indent="0" lvl="0" marL="0" rtl="0" algn="ctr">
              <a:lnSpc>
                <a:spcPct val="90000"/>
              </a:lnSpc>
              <a:spcBef>
                <a:spcPts val="750"/>
              </a:spcBef>
              <a:spcAft>
                <a:spcPts val="0"/>
              </a:spcAft>
              <a:buClr>
                <a:schemeClr val="dk1"/>
              </a:buClr>
              <a:buSzPts val="1800"/>
              <a:buNone/>
            </a:pPr>
            <a:r>
              <a:rPr lang="en-US"/>
              <a:t>Modified by Dr. Druman Utekar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ph type="title"/>
          </p:nvPr>
        </p:nvSpPr>
        <p:spPr>
          <a:xfrm>
            <a:off x="381000" y="2286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PHOTO VOTAIC CELL (SOLAR CELL)</a:t>
            </a:r>
            <a:br>
              <a:rPr b="1" i="0" lang="en-US" sz="1800" u="none" strike="noStrike">
                <a:latin typeface="Times New Roman"/>
                <a:ea typeface="Times New Roman"/>
                <a:cs typeface="Times New Roman"/>
                <a:sym typeface="Times New Roman"/>
              </a:rPr>
            </a:br>
            <a:r>
              <a:rPr b="0" i="0" lang="en-US" sz="1800" u="none" strike="noStrike">
                <a:latin typeface="Times New Roman"/>
                <a:ea typeface="Times New Roman"/>
                <a:cs typeface="Times New Roman"/>
                <a:sym typeface="Times New Roman"/>
              </a:rPr>
              <a:t>A conventional solar cell structure is shown in figure:</a:t>
            </a:r>
            <a:endParaRPr/>
          </a:p>
        </p:txBody>
      </p:sp>
      <p:sp>
        <p:nvSpPr>
          <p:cNvPr id="144" name="Google Shape;144;p10"/>
          <p:cNvSpPr txBox="1"/>
          <p:nvPr>
            <p:ph idx="1" type="body"/>
          </p:nvPr>
        </p:nvSpPr>
        <p:spPr>
          <a:xfrm>
            <a:off x="381000" y="4648200"/>
            <a:ext cx="8134350" cy="1528762"/>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0" i="0" lang="en-US" sz="1800" u="none" strike="noStrike">
                <a:latin typeface="Times New Roman"/>
                <a:ea typeface="Times New Roman"/>
                <a:cs typeface="Times New Roman"/>
                <a:sym typeface="Times New Roman"/>
              </a:rPr>
              <a:t>Semiconductors like silicon has the capacity to absorb light and deliver a portion of the energy of the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absorbed photons to carry charge carriers (electrons and hole).Thus solar cell is a semiconductor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diode that has been designed carefully so that it can absorb the light energy efficiently and convert</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light energy from the sun into electrical energy.</a:t>
            </a:r>
            <a:endParaRPr/>
          </a:p>
        </p:txBody>
      </p:sp>
      <p:pic>
        <p:nvPicPr>
          <p:cNvPr id="145" name="Google Shape;145;p10"/>
          <p:cNvPicPr preferRelativeResize="0"/>
          <p:nvPr/>
        </p:nvPicPr>
        <p:blipFill rotWithShape="1">
          <a:blip r:embed="rId3">
            <a:alphaModFix/>
          </a:blip>
          <a:srcRect b="0" l="0" r="0" t="0"/>
          <a:stretch/>
        </p:blipFill>
        <p:spPr>
          <a:xfrm>
            <a:off x="304800" y="1143000"/>
            <a:ext cx="8089254" cy="33297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idx="1" type="body"/>
          </p:nvPr>
        </p:nvSpPr>
        <p:spPr>
          <a:xfrm>
            <a:off x="628650" y="457200"/>
            <a:ext cx="7886700" cy="57197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i="0" lang="en-US" sz="1800" u="none" strike="noStrike">
                <a:latin typeface="Times New Roman"/>
                <a:ea typeface="Times New Roman"/>
                <a:cs typeface="Times New Roman"/>
                <a:sym typeface="Times New Roman"/>
              </a:rPr>
              <a:t>Construction: </a:t>
            </a:r>
            <a:r>
              <a:rPr b="0" i="0" lang="en-US" sz="1800" u="none" strike="noStrike">
                <a:latin typeface="Times New Roman"/>
                <a:ea typeface="Times New Roman"/>
                <a:cs typeface="Times New Roman"/>
                <a:sym typeface="Times New Roman"/>
              </a:rPr>
              <a:t>A typical silicon photo voltaic cell composed of thin layer of phosphorus doped</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silicon (n-type) on top of boron doped (p-type) silicon. Hence these two layers form p-n junction. A</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metallic grid is the electrical contact of the diode and allows light to fall on the semiconductor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between the grid lines. An anti-reflective layer between the grid lines increases the amount of light</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transmitted to semiconductor.</a:t>
            </a:r>
            <a:endParaRPr/>
          </a:p>
          <a:p>
            <a:pPr indent="0" lvl="0" marL="0" rtl="0" algn="l">
              <a:lnSpc>
                <a:spcPct val="90000"/>
              </a:lnSpc>
              <a:spcBef>
                <a:spcPts val="750"/>
              </a:spcBef>
              <a:spcAft>
                <a:spcPts val="0"/>
              </a:spcAft>
              <a:buClr>
                <a:schemeClr val="dk1"/>
              </a:buClr>
              <a:buSzPct val="100000"/>
              <a:buNone/>
            </a:pPr>
            <a:r>
              <a:rPr b="1" i="0" lang="en-US" sz="1800" u="none" strike="noStrike">
                <a:latin typeface="Times New Roman"/>
                <a:ea typeface="Times New Roman"/>
                <a:cs typeface="Times New Roman"/>
                <a:sym typeface="Times New Roman"/>
              </a:rPr>
              <a:t>Working: </a:t>
            </a:r>
            <a:r>
              <a:rPr b="0" i="0" lang="en-US" sz="1800" u="none" strike="noStrike">
                <a:latin typeface="Times New Roman"/>
                <a:ea typeface="Times New Roman"/>
                <a:cs typeface="Times New Roman"/>
                <a:sym typeface="Times New Roman"/>
              </a:rPr>
              <a:t>of tiny energy packets called photon. When light radiation falls on the p-n junction diode,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photons are absorbed and electron-hole pairs are generated. The electrons are diffused and collected</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at the n-type end and holes are diffused and collected at the p-type end. When these two ends are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electrically connected through a conductor, there is a flow of current between the two ends through</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the external circuit. Thus photoelectric current is produced and available for use. The current output</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of a cell depends on its efficiency and size and is proportional to the intensity of sun light striking the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surface of the cell. Therefore, photovoltaic cells are connected electrically in series or parallel circuits to produce higher voltages, currents and power levels. A number of solar cells electrically connected</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to each other and mounted in a support structure or frame is called a photovoltaic module. A</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photovoltaic array is the complete power generating unit, consisting of any number of photovoltaic</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modules and panels.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ph type="title"/>
          </p:nvPr>
        </p:nvSpPr>
        <p:spPr>
          <a:xfrm>
            <a:off x="381000" y="457200"/>
            <a:ext cx="7924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Advantages &amp; Disadvantages</a:t>
            </a:r>
            <a:endParaRPr/>
          </a:p>
        </p:txBody>
      </p:sp>
      <p:pic>
        <p:nvPicPr>
          <p:cNvPr id="156" name="Google Shape;156;p12"/>
          <p:cNvPicPr preferRelativeResize="0"/>
          <p:nvPr>
            <p:ph idx="1" type="body"/>
          </p:nvPr>
        </p:nvPicPr>
        <p:blipFill rotWithShape="1">
          <a:blip r:embed="rId3">
            <a:alphaModFix/>
          </a:blip>
          <a:srcRect b="0" l="0" r="0" t="0"/>
          <a:stretch/>
        </p:blipFill>
        <p:spPr>
          <a:xfrm>
            <a:off x="228600" y="1524000"/>
            <a:ext cx="8382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Fuel cells</a:t>
            </a:r>
            <a:endParaRPr/>
          </a:p>
        </p:txBody>
      </p:sp>
      <p:sp>
        <p:nvSpPr>
          <p:cNvPr id="162" name="Google Shape;162;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H2-O2 fuel cells-Self Study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Fuels</a:t>
            </a:r>
            <a:endParaRPr/>
          </a:p>
        </p:txBody>
      </p:sp>
      <p:sp>
        <p:nvSpPr>
          <p:cNvPr id="168" name="Google Shape;168;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Fuels can be defined as substances which undergo combustion in the presence of air to produce a  large amount of heat that can be used economically for domestic and industrial purpose.</a:t>
            </a:r>
            <a:endParaRPr/>
          </a:p>
          <a:p>
            <a:pPr indent="-171450" lvl="0" marL="171450" rtl="0" algn="l">
              <a:lnSpc>
                <a:spcPct val="90000"/>
              </a:lnSpc>
              <a:spcBef>
                <a:spcPts val="750"/>
              </a:spcBef>
              <a:spcAft>
                <a:spcPts val="0"/>
              </a:spcAft>
              <a:buClr>
                <a:schemeClr val="dk1"/>
              </a:buClr>
              <a:buSzPts val="2100"/>
              <a:buChar char="•"/>
            </a:pPr>
            <a:r>
              <a:rPr lang="en-US"/>
              <a:t>Examples, Wood, Coal, Kerosene, Petrol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Classification of chemical fuels</a:t>
            </a:r>
            <a:endParaRPr/>
          </a:p>
        </p:txBody>
      </p:sp>
      <p:sp>
        <p:nvSpPr>
          <p:cNvPr id="174" name="Google Shape;174;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100"/>
              <a:buAutoNum type="alphaUcParenR"/>
            </a:pPr>
            <a:r>
              <a:rPr lang="en-US"/>
              <a:t>Based on the  origin: i) Primary or natural fuels</a:t>
            </a:r>
            <a:endParaRPr/>
          </a:p>
          <a:p>
            <a:pPr indent="0" lvl="0" marL="0" rtl="0" algn="l">
              <a:lnSpc>
                <a:spcPct val="90000"/>
              </a:lnSpc>
              <a:spcBef>
                <a:spcPts val="750"/>
              </a:spcBef>
              <a:spcAft>
                <a:spcPts val="0"/>
              </a:spcAft>
              <a:buClr>
                <a:schemeClr val="dk1"/>
              </a:buClr>
              <a:buSzPts val="2100"/>
              <a:buNone/>
            </a:pPr>
            <a:r>
              <a:rPr lang="en-US"/>
              <a:t>                                              ii) Secondary or artificial or derived fuels</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B) Based on Physical State: i) Solid Fuels</a:t>
            </a:r>
            <a:endParaRPr/>
          </a:p>
          <a:p>
            <a:pPr indent="0" lvl="0" marL="0" rtl="0" algn="l">
              <a:lnSpc>
                <a:spcPct val="90000"/>
              </a:lnSpc>
              <a:spcBef>
                <a:spcPts val="750"/>
              </a:spcBef>
              <a:spcAft>
                <a:spcPts val="0"/>
              </a:spcAft>
              <a:buClr>
                <a:schemeClr val="dk1"/>
              </a:buClr>
              <a:buSzPts val="2100"/>
              <a:buNone/>
            </a:pPr>
            <a:r>
              <a:rPr lang="en-US"/>
              <a:t>                                                 ii) Liquid Fuels</a:t>
            </a:r>
            <a:endParaRPr/>
          </a:p>
          <a:p>
            <a:pPr indent="0" lvl="0" marL="0" rtl="0" algn="l">
              <a:lnSpc>
                <a:spcPct val="90000"/>
              </a:lnSpc>
              <a:spcBef>
                <a:spcPts val="750"/>
              </a:spcBef>
              <a:spcAft>
                <a:spcPts val="0"/>
              </a:spcAft>
              <a:buClr>
                <a:schemeClr val="dk1"/>
              </a:buClr>
              <a:buSzPts val="2100"/>
              <a:buNone/>
            </a:pPr>
            <a:r>
              <a:rPr lang="en-US"/>
              <a:t>                                                  iii) Gaseous Fuels</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C) Based on Chemical Nature</a:t>
            </a:r>
            <a:endParaRPr/>
          </a:p>
          <a:p>
            <a:pPr indent="-514350" lvl="0" marL="514350" rtl="0" algn="l">
              <a:lnSpc>
                <a:spcPct val="90000"/>
              </a:lnSpc>
              <a:spcBef>
                <a:spcPts val="750"/>
              </a:spcBef>
              <a:spcAft>
                <a:spcPts val="0"/>
              </a:spcAft>
              <a:buClr>
                <a:schemeClr val="dk1"/>
              </a:buClr>
              <a:buSzPts val="2100"/>
              <a:buAutoNum type="romanLcParenR"/>
            </a:pPr>
            <a:r>
              <a:rPr lang="en-US"/>
              <a:t>Organic eg. Vegetable fuel, coal</a:t>
            </a:r>
            <a:endParaRPr/>
          </a:p>
          <a:p>
            <a:pPr indent="-514350" lvl="0" marL="514350" rtl="0" algn="l">
              <a:lnSpc>
                <a:spcPct val="90000"/>
              </a:lnSpc>
              <a:spcBef>
                <a:spcPts val="750"/>
              </a:spcBef>
              <a:spcAft>
                <a:spcPts val="0"/>
              </a:spcAft>
              <a:buClr>
                <a:schemeClr val="dk1"/>
              </a:buClr>
              <a:buSzPts val="2100"/>
              <a:buAutoNum type="romanLcParenR"/>
            </a:pPr>
            <a:r>
              <a:rPr lang="en-US"/>
              <a:t>Inorganic eg. Iron Pyrites</a:t>
            </a:r>
            <a:endParaRPr/>
          </a:p>
          <a:p>
            <a:pPr indent="-514350" lvl="0" marL="514350" rtl="0" algn="l">
              <a:lnSpc>
                <a:spcPct val="90000"/>
              </a:lnSpc>
              <a:spcBef>
                <a:spcPts val="750"/>
              </a:spcBef>
              <a:spcAft>
                <a:spcPts val="0"/>
              </a:spcAft>
              <a:buClr>
                <a:schemeClr val="dk1"/>
              </a:buClr>
              <a:buSzPts val="2100"/>
              <a:buAutoNum type="romanLcParenR"/>
            </a:pPr>
            <a:r>
              <a:rPr lang="en-US"/>
              <a:t>Nuclear Fuels eg. Uranium oxide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Characteristic Properties of Fuels</a:t>
            </a:r>
            <a:endParaRPr b="1"/>
          </a:p>
        </p:txBody>
      </p:sp>
      <p:sp>
        <p:nvSpPr>
          <p:cNvPr id="180" name="Google Shape;180;p16"/>
          <p:cNvSpPr txBox="1"/>
          <p:nvPr>
            <p:ph idx="1" type="body"/>
          </p:nvPr>
        </p:nvSpPr>
        <p:spPr>
          <a:xfrm>
            <a:off x="628650" y="1825624"/>
            <a:ext cx="8210550" cy="4879975"/>
          </a:xfrm>
          <a:prstGeom prst="rect">
            <a:avLst/>
          </a:prstGeom>
          <a:noFill/>
          <a:ln>
            <a:noFill/>
          </a:ln>
        </p:spPr>
        <p:txBody>
          <a:bodyPr anchorCtr="0" anchor="t" bIns="45700" lIns="91425" spcFirstLastPara="1" rIns="91425" wrap="square" tIns="45700">
            <a:normAutofit fontScale="85000" lnSpcReduction="20000"/>
          </a:bodyPr>
          <a:lstStyle/>
          <a:p>
            <a:pPr indent="-171450" lvl="0" marL="171450" rtl="0" algn="l">
              <a:lnSpc>
                <a:spcPct val="90000"/>
              </a:lnSpc>
              <a:spcBef>
                <a:spcPts val="0"/>
              </a:spcBef>
              <a:spcAft>
                <a:spcPts val="0"/>
              </a:spcAft>
              <a:buClr>
                <a:schemeClr val="dk1"/>
              </a:buClr>
              <a:buSzPct val="100000"/>
              <a:buChar char="•"/>
            </a:pPr>
            <a:r>
              <a:rPr lang="en-US"/>
              <a:t>Fuels are characterized by testing certain physical and chemical properties.</a:t>
            </a:r>
            <a:endParaRPr/>
          </a:p>
          <a:p>
            <a:pPr indent="-514350" lvl="0" marL="514350" rtl="0" algn="l">
              <a:lnSpc>
                <a:spcPct val="90000"/>
              </a:lnSpc>
              <a:spcBef>
                <a:spcPts val="750"/>
              </a:spcBef>
              <a:spcAft>
                <a:spcPts val="0"/>
              </a:spcAft>
              <a:buClr>
                <a:schemeClr val="dk1"/>
              </a:buClr>
              <a:buSzPct val="100000"/>
              <a:buAutoNum type="romanLcParenR"/>
            </a:pPr>
            <a:r>
              <a:rPr lang="en-US"/>
              <a:t>Calorific Value should be as high as possible.</a:t>
            </a:r>
            <a:endParaRPr/>
          </a:p>
          <a:p>
            <a:pPr indent="-514350" lvl="0" marL="514350" rtl="0" algn="l">
              <a:lnSpc>
                <a:spcPct val="90000"/>
              </a:lnSpc>
              <a:spcBef>
                <a:spcPts val="750"/>
              </a:spcBef>
              <a:spcAft>
                <a:spcPts val="0"/>
              </a:spcAft>
              <a:buClr>
                <a:schemeClr val="dk1"/>
              </a:buClr>
              <a:buSzPct val="100000"/>
              <a:buAutoNum type="romanLcParenR"/>
            </a:pPr>
            <a:r>
              <a:rPr lang="en-US"/>
              <a:t>Ignition temperature-Moderate</a:t>
            </a:r>
            <a:endParaRPr/>
          </a:p>
          <a:p>
            <a:pPr indent="-514350" lvl="0" marL="514350" rtl="0" algn="l">
              <a:lnSpc>
                <a:spcPct val="90000"/>
              </a:lnSpc>
              <a:spcBef>
                <a:spcPts val="750"/>
              </a:spcBef>
              <a:spcAft>
                <a:spcPts val="0"/>
              </a:spcAft>
              <a:buClr>
                <a:schemeClr val="dk1"/>
              </a:buClr>
              <a:buSzPct val="100000"/>
              <a:buAutoNum type="romanLcParenR"/>
            </a:pPr>
            <a:r>
              <a:rPr lang="en-US"/>
              <a:t>Flame temperature should be as high as possible.</a:t>
            </a:r>
            <a:endParaRPr/>
          </a:p>
          <a:p>
            <a:pPr indent="-514350" lvl="0" marL="514350" rtl="0" algn="l">
              <a:lnSpc>
                <a:spcPct val="90000"/>
              </a:lnSpc>
              <a:spcBef>
                <a:spcPts val="750"/>
              </a:spcBef>
              <a:spcAft>
                <a:spcPts val="0"/>
              </a:spcAft>
              <a:buClr>
                <a:schemeClr val="dk1"/>
              </a:buClr>
              <a:buSzPct val="100000"/>
              <a:buAutoNum type="romanLcParenR"/>
            </a:pPr>
            <a:r>
              <a:rPr lang="en-US"/>
              <a:t>Flash and Fire point should be as high as possible.</a:t>
            </a:r>
            <a:endParaRPr/>
          </a:p>
          <a:p>
            <a:pPr indent="-514350" lvl="0" marL="514350" rtl="0" algn="l">
              <a:lnSpc>
                <a:spcPct val="90000"/>
              </a:lnSpc>
              <a:spcBef>
                <a:spcPts val="750"/>
              </a:spcBef>
              <a:spcAft>
                <a:spcPts val="0"/>
              </a:spcAft>
              <a:buClr>
                <a:schemeClr val="dk1"/>
              </a:buClr>
              <a:buSzPct val="100000"/>
              <a:buAutoNum type="romanLcParenR"/>
            </a:pPr>
            <a:r>
              <a:rPr lang="en-US"/>
              <a:t>Aniline point should be low.</a:t>
            </a:r>
            <a:endParaRPr/>
          </a:p>
          <a:p>
            <a:pPr indent="-514350" lvl="0" marL="514350" rtl="0" algn="l">
              <a:lnSpc>
                <a:spcPct val="90000"/>
              </a:lnSpc>
              <a:spcBef>
                <a:spcPts val="750"/>
              </a:spcBef>
              <a:spcAft>
                <a:spcPts val="0"/>
              </a:spcAft>
              <a:buClr>
                <a:schemeClr val="dk1"/>
              </a:buClr>
              <a:buSzPct val="100000"/>
              <a:buAutoNum type="romanLcParenR"/>
            </a:pPr>
            <a:r>
              <a:rPr lang="en-US"/>
              <a:t>Cloud and  Pour point should be as low as possible.</a:t>
            </a:r>
            <a:endParaRPr/>
          </a:p>
          <a:p>
            <a:pPr indent="-514350" lvl="0" marL="514350" rtl="0" algn="l">
              <a:lnSpc>
                <a:spcPct val="90000"/>
              </a:lnSpc>
              <a:spcBef>
                <a:spcPts val="750"/>
              </a:spcBef>
              <a:spcAft>
                <a:spcPts val="0"/>
              </a:spcAft>
              <a:buClr>
                <a:schemeClr val="dk1"/>
              </a:buClr>
              <a:buSzPct val="100000"/>
              <a:buAutoNum type="romanLcParenR"/>
            </a:pPr>
            <a:r>
              <a:rPr lang="en-US"/>
              <a:t>Viscosity should be adequate.</a:t>
            </a:r>
            <a:endParaRPr/>
          </a:p>
          <a:p>
            <a:pPr indent="-514350" lvl="0" marL="514350" rtl="0" algn="l">
              <a:lnSpc>
                <a:spcPct val="90000"/>
              </a:lnSpc>
              <a:spcBef>
                <a:spcPts val="750"/>
              </a:spcBef>
              <a:spcAft>
                <a:spcPts val="0"/>
              </a:spcAft>
              <a:buClr>
                <a:schemeClr val="dk1"/>
              </a:buClr>
              <a:buSzPct val="100000"/>
              <a:buAutoNum type="romanLcParenR"/>
            </a:pPr>
            <a:r>
              <a:rPr lang="en-US"/>
              <a:t>Coke number should be as high as possible.</a:t>
            </a:r>
            <a:endParaRPr/>
          </a:p>
          <a:p>
            <a:pPr indent="-514350" lvl="0" marL="514350" rtl="0" algn="l">
              <a:lnSpc>
                <a:spcPct val="90000"/>
              </a:lnSpc>
              <a:spcBef>
                <a:spcPts val="750"/>
              </a:spcBef>
              <a:spcAft>
                <a:spcPts val="0"/>
              </a:spcAft>
              <a:buClr>
                <a:schemeClr val="dk1"/>
              </a:buClr>
              <a:buSzPct val="100000"/>
              <a:buAutoNum type="romanLcParenR"/>
            </a:pPr>
            <a:r>
              <a:rPr lang="en-US"/>
              <a:t>Moisture content-as low as possible.</a:t>
            </a:r>
            <a:endParaRPr/>
          </a:p>
          <a:p>
            <a:pPr indent="-514350" lvl="0" marL="514350" rtl="0" algn="l">
              <a:lnSpc>
                <a:spcPct val="90000"/>
              </a:lnSpc>
              <a:spcBef>
                <a:spcPts val="750"/>
              </a:spcBef>
              <a:spcAft>
                <a:spcPts val="0"/>
              </a:spcAft>
              <a:buClr>
                <a:schemeClr val="dk1"/>
              </a:buClr>
              <a:buSzPct val="100000"/>
              <a:buAutoNum type="romanLcParenR"/>
            </a:pPr>
            <a:r>
              <a:rPr lang="en-US"/>
              <a:t>Volatile matter as low as possible.</a:t>
            </a:r>
            <a:endParaRPr/>
          </a:p>
          <a:p>
            <a:pPr indent="-514350" lvl="0" marL="514350" rtl="0" algn="l">
              <a:lnSpc>
                <a:spcPct val="90000"/>
              </a:lnSpc>
              <a:spcBef>
                <a:spcPts val="750"/>
              </a:spcBef>
              <a:spcAft>
                <a:spcPts val="0"/>
              </a:spcAft>
              <a:buClr>
                <a:schemeClr val="dk1"/>
              </a:buClr>
              <a:buSzPct val="100000"/>
              <a:buAutoNum type="romanLcParenR"/>
            </a:pPr>
            <a:r>
              <a:rPr lang="en-US"/>
              <a:t>Ash content should be absent.</a:t>
            </a:r>
            <a:endParaRPr/>
          </a:p>
          <a:p>
            <a:pPr indent="-514350" lvl="0" marL="514350" rtl="0" algn="l">
              <a:lnSpc>
                <a:spcPct val="90000"/>
              </a:lnSpc>
              <a:spcBef>
                <a:spcPts val="750"/>
              </a:spcBef>
              <a:spcAft>
                <a:spcPts val="0"/>
              </a:spcAft>
              <a:buClr>
                <a:schemeClr val="dk1"/>
              </a:buClr>
              <a:buSzPct val="100000"/>
              <a:buAutoNum type="romanLcParenR"/>
            </a:pPr>
            <a:r>
              <a:rPr lang="en-US"/>
              <a:t>Easy risk free transport should be possible.</a:t>
            </a:r>
            <a:endParaRPr/>
          </a:p>
          <a:p>
            <a:pPr indent="-514350" lvl="0" marL="514350" rtl="0" algn="l">
              <a:lnSpc>
                <a:spcPct val="90000"/>
              </a:lnSpc>
              <a:spcBef>
                <a:spcPts val="750"/>
              </a:spcBef>
              <a:spcAft>
                <a:spcPts val="0"/>
              </a:spcAft>
              <a:buClr>
                <a:schemeClr val="dk1"/>
              </a:buClr>
              <a:buSzPct val="100000"/>
              <a:buAutoNum type="romanLcParenR"/>
            </a:pPr>
            <a:r>
              <a:rPr lang="en-US"/>
              <a:t>Storage space-ideally fuel should occupy small space.</a:t>
            </a:r>
            <a:endParaRPr/>
          </a:p>
          <a:p>
            <a:pPr indent="-514350" lvl="0" marL="514350" rtl="0" algn="l">
              <a:lnSpc>
                <a:spcPct val="90000"/>
              </a:lnSpc>
              <a:spcBef>
                <a:spcPts val="750"/>
              </a:spcBef>
              <a:spcAft>
                <a:spcPts val="0"/>
              </a:spcAft>
              <a:buClr>
                <a:schemeClr val="dk1"/>
              </a:buClr>
              <a:buSzPct val="100000"/>
              <a:buAutoNum type="romanLcParenR"/>
            </a:pPr>
            <a:r>
              <a:rPr lang="en-US"/>
              <a:t>Air requirement- adequate</a:t>
            </a:r>
            <a:endParaRPr/>
          </a:p>
          <a:p>
            <a:pPr indent="-514350" lvl="0" marL="514350" rtl="0" algn="l">
              <a:lnSpc>
                <a:spcPct val="90000"/>
              </a:lnSpc>
              <a:spcBef>
                <a:spcPts val="750"/>
              </a:spcBef>
              <a:spcAft>
                <a:spcPts val="0"/>
              </a:spcAft>
              <a:buClr>
                <a:schemeClr val="dk1"/>
              </a:buClr>
              <a:buSzPct val="100000"/>
              <a:buAutoNum type="romanLcParenR"/>
            </a:pPr>
            <a:r>
              <a:rPr lang="en-US"/>
              <a:t>Harmless products should be  produced on combustion.</a:t>
            </a:r>
            <a:endParaRPr/>
          </a:p>
          <a:p>
            <a:pPr indent="0" lvl="0" marL="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Calorific Value</a:t>
            </a:r>
            <a:endParaRPr/>
          </a:p>
        </p:txBody>
      </p:sp>
      <p:sp>
        <p:nvSpPr>
          <p:cNvPr id="186" name="Google Shape;186;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Calorific value is defined as the number of  parts of water which gets heated through 1°C by the heat evolved by the complete combustion of one unit weight  of fuel( unit volume of gaseous fuels) under the conditions such as </a:t>
            </a:r>
            <a:endParaRPr/>
          </a:p>
          <a:p>
            <a:pPr indent="-514350" lvl="0" marL="514350" rtl="0" algn="l">
              <a:lnSpc>
                <a:spcPct val="90000"/>
              </a:lnSpc>
              <a:spcBef>
                <a:spcPts val="750"/>
              </a:spcBef>
              <a:spcAft>
                <a:spcPts val="0"/>
              </a:spcAft>
              <a:buClr>
                <a:schemeClr val="dk1"/>
              </a:buClr>
              <a:buSzPts val="2100"/>
              <a:buAutoNum type="romanLcParenR"/>
            </a:pPr>
            <a:r>
              <a:rPr lang="en-US"/>
              <a:t>Whole of heat evolved is absorbed by water.</a:t>
            </a:r>
            <a:endParaRPr/>
          </a:p>
          <a:p>
            <a:pPr indent="-514350" lvl="0" marL="514350" rtl="0" algn="l">
              <a:lnSpc>
                <a:spcPct val="90000"/>
              </a:lnSpc>
              <a:spcBef>
                <a:spcPts val="750"/>
              </a:spcBef>
              <a:spcAft>
                <a:spcPts val="0"/>
              </a:spcAft>
              <a:buClr>
                <a:schemeClr val="dk1"/>
              </a:buClr>
              <a:buSzPts val="2100"/>
              <a:buAutoNum type="romanLcParenR"/>
            </a:pPr>
            <a:r>
              <a:rPr lang="en-US"/>
              <a:t>The products formed leave the system at atmospheric temperature and pressure.</a:t>
            </a:r>
            <a:endParaRPr/>
          </a:p>
          <a:p>
            <a:pPr indent="0" lvl="0" marL="0" rtl="0" algn="l">
              <a:lnSpc>
                <a:spcPct val="90000"/>
              </a:lnSpc>
              <a:spcBef>
                <a:spcPts val="750"/>
              </a:spcBef>
              <a:spcAft>
                <a:spcPts val="0"/>
              </a:spcAft>
              <a:buClr>
                <a:schemeClr val="dk1"/>
              </a:buClr>
              <a:buSzPts val="2100"/>
              <a:buNone/>
            </a:pPr>
            <a:r>
              <a:t/>
            </a:r>
            <a:endParaRPr/>
          </a:p>
          <a:p>
            <a:pPr indent="-171450" lvl="0" marL="171450" rtl="0" algn="l">
              <a:lnSpc>
                <a:spcPct val="90000"/>
              </a:lnSpc>
              <a:spcBef>
                <a:spcPts val="750"/>
              </a:spcBef>
              <a:spcAft>
                <a:spcPts val="0"/>
              </a:spcAft>
              <a:buClr>
                <a:schemeClr val="dk1"/>
              </a:buClr>
              <a:buSzPts val="2100"/>
              <a:buChar char="•"/>
            </a:pPr>
            <a:r>
              <a:rPr lang="en-US"/>
              <a:t>It is the most important property of fuel.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Units of calorific value</a:t>
            </a:r>
            <a:endParaRPr b="1"/>
          </a:p>
        </p:txBody>
      </p:sp>
      <p:sp>
        <p:nvSpPr>
          <p:cNvPr id="192" name="Google Shape;192;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457231" lvl="0" marL="457200" rtl="0" algn="l">
              <a:lnSpc>
                <a:spcPct val="90000"/>
              </a:lnSpc>
              <a:spcBef>
                <a:spcPts val="0"/>
              </a:spcBef>
              <a:spcAft>
                <a:spcPts val="0"/>
              </a:spcAft>
              <a:buClr>
                <a:schemeClr val="dk1"/>
              </a:buClr>
              <a:buSzPct val="100000"/>
              <a:buAutoNum type="arabicParenR"/>
            </a:pPr>
            <a:r>
              <a:rPr lang="en-US"/>
              <a:t>B.T.U. (British Thermal Unit)</a:t>
            </a:r>
            <a:endParaRPr/>
          </a:p>
          <a:p>
            <a:pPr indent="0" lvl="0" marL="0" rtl="0" algn="l">
              <a:lnSpc>
                <a:spcPct val="90000"/>
              </a:lnSpc>
              <a:spcBef>
                <a:spcPts val="750"/>
              </a:spcBef>
              <a:spcAft>
                <a:spcPts val="0"/>
              </a:spcAft>
              <a:buClr>
                <a:schemeClr val="dk1"/>
              </a:buClr>
              <a:buSzPct val="100000"/>
              <a:buNone/>
            </a:pPr>
            <a:r>
              <a:rPr lang="en-US"/>
              <a:t>A British thermal unit may be defined as the heat required to raise the temperature of one pound of water from 60°F to 61°F.</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2) K.C.U. (Kilogram Centigrade Unit)</a:t>
            </a:r>
            <a:endParaRPr/>
          </a:p>
          <a:p>
            <a:pPr indent="0" lvl="0" marL="0" rtl="0" algn="l">
              <a:lnSpc>
                <a:spcPct val="90000"/>
              </a:lnSpc>
              <a:spcBef>
                <a:spcPts val="750"/>
              </a:spcBef>
              <a:spcAft>
                <a:spcPts val="0"/>
              </a:spcAft>
              <a:buClr>
                <a:schemeClr val="dk1"/>
              </a:buClr>
              <a:buSzPct val="100000"/>
              <a:buNone/>
            </a:pPr>
            <a:r>
              <a:rPr lang="en-US"/>
              <a:t>The calorie, a unit of heat may be defined as, the heat required to raise the  temperature of one Kg of water from 15°C to 16°C.</a:t>
            </a:r>
            <a:endParaRPr/>
          </a:p>
          <a:p>
            <a:pPr indent="0" lvl="0" marL="0" rtl="0" algn="l">
              <a:lnSpc>
                <a:spcPct val="90000"/>
              </a:lnSpc>
              <a:spcBef>
                <a:spcPts val="750"/>
              </a:spcBef>
              <a:spcAft>
                <a:spcPts val="0"/>
              </a:spcAft>
              <a:buClr>
                <a:schemeClr val="dk1"/>
              </a:buClr>
              <a:buSzPct val="100000"/>
              <a:buNone/>
            </a:pPr>
            <a:r>
              <a:rPr lang="en-US"/>
              <a:t>Correlation between BTU and KCU:</a:t>
            </a:r>
            <a:endParaRPr/>
          </a:p>
          <a:p>
            <a:pPr indent="0" lvl="0" marL="0" rtl="0" algn="l">
              <a:lnSpc>
                <a:spcPct val="90000"/>
              </a:lnSpc>
              <a:spcBef>
                <a:spcPts val="750"/>
              </a:spcBef>
              <a:spcAft>
                <a:spcPts val="0"/>
              </a:spcAft>
              <a:buClr>
                <a:schemeClr val="dk1"/>
              </a:buClr>
              <a:buSzPct val="100000"/>
              <a:buNone/>
            </a:pPr>
            <a:r>
              <a:rPr lang="en-US"/>
              <a:t>1BTU  = 0.252KCal  =252Cal</a:t>
            </a:r>
            <a:endParaRPr/>
          </a:p>
          <a:p>
            <a:pPr indent="0" lvl="0" marL="0" rtl="0" algn="l">
              <a:lnSpc>
                <a:spcPct val="90000"/>
              </a:lnSpc>
              <a:spcBef>
                <a:spcPts val="750"/>
              </a:spcBef>
              <a:spcAft>
                <a:spcPts val="0"/>
              </a:spcAft>
              <a:buClr>
                <a:schemeClr val="dk1"/>
              </a:buClr>
              <a:buSzPct val="100000"/>
              <a:buNone/>
            </a:pPr>
            <a:r>
              <a:rPr lang="en-US"/>
              <a:t>1KCal = 3.968 BTU</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3) C.H.U. (Centigrade Heat Unit)</a:t>
            </a:r>
            <a:endParaRPr/>
          </a:p>
          <a:p>
            <a:pPr indent="0" lvl="0" marL="0" rtl="0" algn="l">
              <a:lnSpc>
                <a:spcPct val="90000"/>
              </a:lnSpc>
              <a:spcBef>
                <a:spcPts val="750"/>
              </a:spcBef>
              <a:spcAft>
                <a:spcPts val="0"/>
              </a:spcAft>
              <a:buClr>
                <a:schemeClr val="dk1"/>
              </a:buClr>
              <a:buSzPct val="100000"/>
              <a:buNone/>
            </a:pPr>
            <a:r>
              <a:rPr lang="en-US"/>
              <a:t>The calorific value can also be expressed as centigrade heat unit (C.H.U.)., which is the amount of heat required to raise temperature of one pound of water through one degree centigrade.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idx="1" type="body"/>
          </p:nvPr>
        </p:nvSpPr>
        <p:spPr>
          <a:xfrm>
            <a:off x="628650" y="304800"/>
            <a:ext cx="7886700" cy="587216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100"/>
              <a:buNone/>
            </a:pPr>
            <a:r>
              <a:rPr b="1" lang="en-US"/>
              <a:t>1) High Calorific value (HCV) or Gross Calorific value (GCV):</a:t>
            </a:r>
            <a:endParaRPr/>
          </a:p>
          <a:p>
            <a:pPr indent="0" lvl="0" marL="0" rtl="0" algn="l">
              <a:lnSpc>
                <a:spcPct val="90000"/>
              </a:lnSpc>
              <a:spcBef>
                <a:spcPts val="750"/>
              </a:spcBef>
              <a:spcAft>
                <a:spcPts val="0"/>
              </a:spcAft>
              <a:buClr>
                <a:schemeClr val="dk1"/>
              </a:buClr>
              <a:buSzPts val="2100"/>
              <a:buNone/>
            </a:pPr>
            <a:r>
              <a:rPr lang="en-US"/>
              <a:t>High calorific value may be defined as the total amount of heat produced when one unit of the fuel has been burnt completely and the  products of combustion have been cooled to 16°C or 60°F.</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b="1" lang="en-US"/>
              <a:t>2) Low calorific value( LCV) or Net Calorific value (NCV)</a:t>
            </a:r>
            <a:endParaRPr/>
          </a:p>
          <a:p>
            <a:pPr indent="0" lvl="0" marL="0" rtl="0" algn="l">
              <a:lnSpc>
                <a:spcPct val="90000"/>
              </a:lnSpc>
              <a:spcBef>
                <a:spcPts val="750"/>
              </a:spcBef>
              <a:spcAft>
                <a:spcPts val="0"/>
              </a:spcAft>
              <a:buClr>
                <a:schemeClr val="dk1"/>
              </a:buClr>
              <a:buSzPts val="2100"/>
              <a:buNone/>
            </a:pPr>
            <a:r>
              <a:rPr lang="en-US"/>
              <a:t>Low calorific value may be defined as the  net heat produced when unit mass or volume of fuel is completely burnt and  products are allowed to escape. </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NCV or LCV  =  GCV (HCV) – Latent Heat of water formed</a:t>
            </a:r>
            <a:endParaRPr/>
          </a:p>
          <a:p>
            <a:pPr indent="0" lvl="0" marL="0" rtl="0" algn="l">
              <a:lnSpc>
                <a:spcPct val="90000"/>
              </a:lnSpc>
              <a:spcBef>
                <a:spcPts val="750"/>
              </a:spcBef>
              <a:spcAft>
                <a:spcPts val="0"/>
              </a:spcAft>
              <a:buClr>
                <a:schemeClr val="dk1"/>
              </a:buClr>
              <a:buSzPts val="2100"/>
              <a:buNone/>
            </a:pPr>
            <a:r>
              <a:rPr lang="en-US"/>
              <a:t>                      =   GCV(HCV) – Mass of hydrogen x 9 x Latent  heat of steam</a:t>
            </a:r>
            <a:endParaRPr/>
          </a:p>
          <a:p>
            <a:pPr indent="0" lvl="0" marL="0" rtl="0" algn="l">
              <a:lnSpc>
                <a:spcPct val="90000"/>
              </a:lnSpc>
              <a:spcBef>
                <a:spcPts val="750"/>
              </a:spcBef>
              <a:spcAft>
                <a:spcPts val="0"/>
              </a:spcAft>
              <a:buClr>
                <a:schemeClr val="dk1"/>
              </a:buClr>
              <a:buSzPts val="2100"/>
              <a:buNone/>
            </a:pPr>
            <a:r>
              <a:rPr lang="en-US"/>
              <a:t>                      =   GCV(HCV)  – 0.09 x %H  x 587</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Because 1 part by weight of hydrogen produces 9 parts (1+8) by mass of water. </a:t>
            </a:r>
            <a:endParaRPr/>
          </a:p>
          <a:p>
            <a:pPr indent="0" lvl="0" marL="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914400" y="5334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Energy</a:t>
            </a:r>
            <a:endParaRPr/>
          </a:p>
        </p:txBody>
      </p:sp>
      <p:sp>
        <p:nvSpPr>
          <p:cNvPr id="95" name="Google Shape;95;p2"/>
          <p:cNvSpPr txBox="1"/>
          <p:nvPr>
            <p:ph idx="1" type="body"/>
          </p:nvPr>
        </p:nvSpPr>
        <p:spPr>
          <a:xfrm>
            <a:off x="381000" y="1676400"/>
            <a:ext cx="8458200" cy="4648200"/>
          </a:xfrm>
          <a:prstGeom prst="rect">
            <a:avLst/>
          </a:prstGeom>
          <a:noFill/>
          <a:ln>
            <a:noFill/>
          </a:ln>
        </p:spPr>
        <p:txBody>
          <a:bodyPr anchorCtr="0" anchor="t" bIns="45700" lIns="91425" spcFirstLastPara="1" rIns="91425" wrap="square" tIns="45700">
            <a:normAutofit/>
          </a:bodyPr>
          <a:lstStyle/>
          <a:p>
            <a:pPr indent="0" lvl="0" marL="137160" rtl="0" algn="l">
              <a:lnSpc>
                <a:spcPct val="90000"/>
              </a:lnSpc>
              <a:spcBef>
                <a:spcPts val="0"/>
              </a:spcBef>
              <a:spcAft>
                <a:spcPts val="0"/>
              </a:spcAft>
              <a:buClr>
                <a:schemeClr val="dk1"/>
              </a:buClr>
              <a:buSzPts val="2100"/>
              <a:buNone/>
            </a:pPr>
            <a:r>
              <a:rPr lang="en-US"/>
              <a:t>The sun, directly or indirectly, is the source of all the energy available on Earth. Energy is essential to life and all living organisms. </a:t>
            </a:r>
            <a:endParaRPr/>
          </a:p>
          <a:p>
            <a:pPr indent="0" lvl="0" marL="137160" rtl="0" algn="l">
              <a:lnSpc>
                <a:spcPct val="90000"/>
              </a:lnSpc>
              <a:spcBef>
                <a:spcPts val="750"/>
              </a:spcBef>
              <a:spcAft>
                <a:spcPts val="0"/>
              </a:spcAft>
              <a:buClr>
                <a:schemeClr val="dk1"/>
              </a:buClr>
              <a:buSzPts val="2100"/>
              <a:buNone/>
            </a:pPr>
            <a:r>
              <a:rPr lang="en-US"/>
              <a:t>Energy is a conserved quantity and the law of conservation of energy states that energy can neither be created nor destroyed but can only be converted from one form to another. The SI unit of energy is Joule.</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628650" y="365127"/>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Dulong Formula</a:t>
            </a:r>
            <a:endParaRPr/>
          </a:p>
        </p:txBody>
      </p:sp>
      <p:sp>
        <p:nvSpPr>
          <p:cNvPr id="203" name="Google Shape;203;p20"/>
          <p:cNvSpPr txBox="1"/>
          <p:nvPr>
            <p:ph idx="1" type="body"/>
          </p:nvPr>
        </p:nvSpPr>
        <p:spPr>
          <a:xfrm>
            <a:off x="457200" y="1535111"/>
            <a:ext cx="8305800" cy="4957762"/>
          </a:xfrm>
          <a:prstGeom prst="rect">
            <a:avLst/>
          </a:prstGeom>
          <a:noFill/>
          <a:ln>
            <a:noFill/>
          </a:ln>
        </p:spPr>
        <p:txBody>
          <a:bodyPr anchorCtr="0" anchor="t" bIns="45700" lIns="91425" spcFirstLastPara="1" rIns="91425" wrap="square" tIns="45700">
            <a:normAutofit fontScale="92500" lnSpcReduction="20000"/>
          </a:bodyPr>
          <a:lstStyle/>
          <a:p>
            <a:pPr indent="-171481" lvl="0" marL="171450" rtl="0" algn="l">
              <a:lnSpc>
                <a:spcPct val="90000"/>
              </a:lnSpc>
              <a:spcBef>
                <a:spcPts val="0"/>
              </a:spcBef>
              <a:spcAft>
                <a:spcPts val="0"/>
              </a:spcAft>
              <a:buClr>
                <a:schemeClr val="dk1"/>
              </a:buClr>
              <a:buSzPct val="100000"/>
              <a:buChar char="•"/>
            </a:pPr>
            <a:r>
              <a:rPr lang="en-US"/>
              <a:t>The calorific value of fuels is determined theoretically by Dulong formula or I.A. Davies formula.</a:t>
            </a:r>
            <a:endParaRPr/>
          </a:p>
          <a:p>
            <a:pPr indent="-171481" lvl="0" marL="171450" rtl="0" algn="l">
              <a:lnSpc>
                <a:spcPct val="90000"/>
              </a:lnSpc>
              <a:spcBef>
                <a:spcPts val="750"/>
              </a:spcBef>
              <a:spcAft>
                <a:spcPts val="0"/>
              </a:spcAft>
              <a:buClr>
                <a:schemeClr val="dk1"/>
              </a:buClr>
              <a:buSzPct val="100000"/>
              <a:buChar char="•"/>
            </a:pPr>
            <a:r>
              <a:rPr lang="en-US"/>
              <a:t>It is expressed as  </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Q  =  1/100 [ 8080 x C  + 34500 x (H – O/8)  + 2240 x S]</a:t>
            </a:r>
            <a:endParaRPr/>
          </a:p>
          <a:p>
            <a:pPr indent="0" lvl="0" marL="0" rtl="0" algn="l">
              <a:lnSpc>
                <a:spcPct val="90000"/>
              </a:lnSpc>
              <a:spcBef>
                <a:spcPts val="750"/>
              </a:spcBef>
              <a:spcAft>
                <a:spcPts val="0"/>
              </a:spcAft>
              <a:buClr>
                <a:schemeClr val="dk1"/>
              </a:buClr>
              <a:buSzPct val="100000"/>
              <a:buNone/>
            </a:pPr>
            <a:r>
              <a:rPr lang="en-US"/>
              <a:t>Where, Q = Calorific value in KCU/Kg</a:t>
            </a:r>
            <a:endParaRPr/>
          </a:p>
          <a:p>
            <a:pPr indent="0" lvl="0" marL="0" rtl="0" algn="l">
              <a:lnSpc>
                <a:spcPct val="90000"/>
              </a:lnSpc>
              <a:spcBef>
                <a:spcPts val="750"/>
              </a:spcBef>
              <a:spcAft>
                <a:spcPts val="0"/>
              </a:spcAft>
              <a:buClr>
                <a:schemeClr val="dk1"/>
              </a:buClr>
              <a:buSzPct val="100000"/>
              <a:buNone/>
            </a:pPr>
            <a:r>
              <a:rPr lang="en-US"/>
              <a:t>              C = % of carbon</a:t>
            </a:r>
            <a:endParaRPr/>
          </a:p>
          <a:p>
            <a:pPr indent="0" lvl="0" marL="0" rtl="0" algn="l">
              <a:lnSpc>
                <a:spcPct val="90000"/>
              </a:lnSpc>
              <a:spcBef>
                <a:spcPts val="750"/>
              </a:spcBef>
              <a:spcAft>
                <a:spcPts val="0"/>
              </a:spcAft>
              <a:buClr>
                <a:schemeClr val="dk1"/>
              </a:buClr>
              <a:buSzPct val="100000"/>
              <a:buNone/>
            </a:pPr>
            <a:r>
              <a:rPr lang="en-US"/>
              <a:t>              H = % of hydrogen</a:t>
            </a:r>
            <a:endParaRPr/>
          </a:p>
          <a:p>
            <a:pPr indent="0" lvl="0" marL="0" rtl="0" algn="l">
              <a:lnSpc>
                <a:spcPct val="90000"/>
              </a:lnSpc>
              <a:spcBef>
                <a:spcPts val="750"/>
              </a:spcBef>
              <a:spcAft>
                <a:spcPts val="0"/>
              </a:spcAft>
              <a:buClr>
                <a:schemeClr val="dk1"/>
              </a:buClr>
              <a:buSzPct val="100000"/>
              <a:buNone/>
            </a:pPr>
            <a:r>
              <a:rPr lang="en-US"/>
              <a:t>               O = % of oxygen</a:t>
            </a:r>
            <a:endParaRPr/>
          </a:p>
          <a:p>
            <a:pPr indent="0" lvl="0" marL="0" rtl="0" algn="l">
              <a:lnSpc>
                <a:spcPct val="90000"/>
              </a:lnSpc>
              <a:spcBef>
                <a:spcPts val="750"/>
              </a:spcBef>
              <a:spcAft>
                <a:spcPts val="0"/>
              </a:spcAft>
              <a:buClr>
                <a:schemeClr val="dk1"/>
              </a:buClr>
              <a:buSzPct val="100000"/>
              <a:buNone/>
            </a:pPr>
            <a:r>
              <a:rPr lang="en-US"/>
              <a:t>              S = % of sulphur</a:t>
            </a:r>
            <a:endParaRPr/>
          </a:p>
          <a:p>
            <a:pPr indent="0" lvl="0" marL="0" rtl="0" algn="l">
              <a:lnSpc>
                <a:spcPct val="90000"/>
              </a:lnSpc>
              <a:spcBef>
                <a:spcPts val="750"/>
              </a:spcBef>
              <a:spcAft>
                <a:spcPts val="0"/>
              </a:spcAft>
              <a:buClr>
                <a:schemeClr val="dk1"/>
              </a:buClr>
              <a:buSzPct val="100000"/>
              <a:buNone/>
            </a:pPr>
            <a:r>
              <a:rPr lang="en-US"/>
              <a:t>Dulong formula for HCV &amp; LCV</a:t>
            </a:r>
            <a:endParaRPr/>
          </a:p>
          <a:p>
            <a:pPr indent="0" lvl="0" marL="0" rtl="0" algn="l">
              <a:lnSpc>
                <a:spcPct val="90000"/>
              </a:lnSpc>
              <a:spcBef>
                <a:spcPts val="750"/>
              </a:spcBef>
              <a:spcAft>
                <a:spcPts val="0"/>
              </a:spcAft>
              <a:buClr>
                <a:schemeClr val="dk1"/>
              </a:buClr>
              <a:buSzPct val="100000"/>
              <a:buNone/>
            </a:pPr>
            <a:r>
              <a:rPr lang="en-US"/>
              <a:t>HCV = 1/100  [8080 x C  + 34500 x (H – O/8)  + 2240 x S]</a:t>
            </a:r>
            <a:endParaRPr/>
          </a:p>
          <a:p>
            <a:pPr indent="0" lvl="0" marL="0" rtl="0" algn="l">
              <a:lnSpc>
                <a:spcPct val="90000"/>
              </a:lnSpc>
              <a:spcBef>
                <a:spcPts val="750"/>
              </a:spcBef>
              <a:spcAft>
                <a:spcPts val="0"/>
              </a:spcAft>
              <a:buClr>
                <a:schemeClr val="dk1"/>
              </a:buClr>
              <a:buSzPct val="100000"/>
              <a:buNone/>
            </a:pPr>
            <a:r>
              <a:rPr lang="en-US"/>
              <a:t>LCV  = HCV –[ 9/100 x %H x 587]</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Experimentally calorific value of solid and liquid fuel is determined using Bomb Calorimeter.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idx="1" type="body"/>
          </p:nvPr>
        </p:nvSpPr>
        <p:spPr>
          <a:xfrm>
            <a:off x="628650" y="381000"/>
            <a:ext cx="7886700" cy="5795963"/>
          </a:xfrm>
          <a:prstGeom prst="rect">
            <a:avLst/>
          </a:prstGeom>
          <a:noFill/>
          <a:ln>
            <a:noFill/>
          </a:ln>
        </p:spPr>
        <p:txBody>
          <a:bodyPr anchorCtr="0" anchor="t" bIns="45700" lIns="91425" spcFirstLastPara="1" rIns="91425" wrap="square" tIns="45700">
            <a:normAutofit fontScale="77500" lnSpcReduction="20000"/>
          </a:bodyPr>
          <a:lstStyle/>
          <a:p>
            <a:pPr indent="-171481" lvl="0" marL="171450" rtl="0" algn="l">
              <a:lnSpc>
                <a:spcPct val="90000"/>
              </a:lnSpc>
              <a:spcBef>
                <a:spcPts val="0"/>
              </a:spcBef>
              <a:spcAft>
                <a:spcPts val="0"/>
              </a:spcAft>
              <a:buClr>
                <a:schemeClr val="dk1"/>
              </a:buClr>
              <a:buSzPct val="100000"/>
              <a:buChar char="•"/>
            </a:pPr>
            <a:r>
              <a:rPr lang="en-US"/>
              <a:t>Numerical 1: A sample of coal contains C = 55%, O = 28%, H =7%, S = 0.7%, N =0.2%, Ash = 0.2%. Calculate the GCV and NCV.</a:t>
            </a:r>
            <a:endParaRPr/>
          </a:p>
          <a:p>
            <a:pPr indent="0" lvl="0" marL="0" rtl="0" algn="l">
              <a:lnSpc>
                <a:spcPct val="90000"/>
              </a:lnSpc>
              <a:spcBef>
                <a:spcPts val="750"/>
              </a:spcBef>
              <a:spcAft>
                <a:spcPts val="0"/>
              </a:spcAft>
              <a:buClr>
                <a:schemeClr val="dk1"/>
              </a:buClr>
              <a:buSzPct val="100000"/>
              <a:buNone/>
            </a:pPr>
            <a:r>
              <a:rPr lang="en-US"/>
              <a:t>Soln:</a:t>
            </a:r>
            <a:endParaRPr/>
          </a:p>
          <a:p>
            <a:pPr indent="0" lvl="0" marL="0" rtl="0" algn="l">
              <a:lnSpc>
                <a:spcPct val="90000"/>
              </a:lnSpc>
              <a:spcBef>
                <a:spcPts val="750"/>
              </a:spcBef>
              <a:spcAft>
                <a:spcPts val="0"/>
              </a:spcAft>
              <a:buClr>
                <a:schemeClr val="dk1"/>
              </a:buClr>
              <a:buSzPct val="100000"/>
              <a:buNone/>
            </a:pPr>
            <a:r>
              <a:rPr lang="en-US"/>
              <a:t>GCV = 1/100[ 8080C + 34500(H-O/8) + 2240S]</a:t>
            </a:r>
            <a:endParaRPr/>
          </a:p>
          <a:p>
            <a:pPr indent="0" lvl="0" marL="0" rtl="0" algn="l">
              <a:lnSpc>
                <a:spcPct val="90000"/>
              </a:lnSpc>
              <a:spcBef>
                <a:spcPts val="750"/>
              </a:spcBef>
              <a:spcAft>
                <a:spcPts val="0"/>
              </a:spcAft>
              <a:buClr>
                <a:schemeClr val="dk1"/>
              </a:buClr>
              <a:buSzPct val="100000"/>
              <a:buNone/>
            </a:pPr>
            <a:r>
              <a:rPr lang="en-US"/>
              <a:t>           = 1/100 [ 8080x55  + 34500(7-28/8) + 2240 x 0.7]</a:t>
            </a:r>
            <a:endParaRPr/>
          </a:p>
          <a:p>
            <a:pPr indent="0" lvl="0" marL="0" rtl="0" algn="l">
              <a:lnSpc>
                <a:spcPct val="90000"/>
              </a:lnSpc>
              <a:spcBef>
                <a:spcPts val="750"/>
              </a:spcBef>
              <a:spcAft>
                <a:spcPts val="0"/>
              </a:spcAft>
              <a:buClr>
                <a:schemeClr val="dk1"/>
              </a:buClr>
              <a:buSzPct val="100000"/>
              <a:buNone/>
            </a:pPr>
            <a:r>
              <a:rPr lang="en-US"/>
              <a:t>           = 5667 Kcal/Kg</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NCV = HCV – 0.09 x % H x 587</a:t>
            </a:r>
            <a:endParaRPr/>
          </a:p>
          <a:p>
            <a:pPr indent="0" lvl="0" marL="0" rtl="0" algn="l">
              <a:lnSpc>
                <a:spcPct val="90000"/>
              </a:lnSpc>
              <a:spcBef>
                <a:spcPts val="750"/>
              </a:spcBef>
              <a:spcAft>
                <a:spcPts val="0"/>
              </a:spcAft>
              <a:buClr>
                <a:schemeClr val="dk1"/>
              </a:buClr>
              <a:buSzPct val="100000"/>
              <a:buNone/>
            </a:pPr>
            <a:r>
              <a:rPr lang="en-US"/>
              <a:t>         = 5667 – 0.09 x 7 x 587</a:t>
            </a:r>
            <a:endParaRPr/>
          </a:p>
          <a:p>
            <a:pPr indent="0" lvl="0" marL="0" rtl="0" algn="l">
              <a:lnSpc>
                <a:spcPct val="90000"/>
              </a:lnSpc>
              <a:spcBef>
                <a:spcPts val="750"/>
              </a:spcBef>
              <a:spcAft>
                <a:spcPts val="0"/>
              </a:spcAft>
              <a:buClr>
                <a:schemeClr val="dk1"/>
              </a:buClr>
              <a:buSzPct val="100000"/>
              <a:buNone/>
            </a:pPr>
            <a:r>
              <a:rPr lang="en-US"/>
              <a:t>         = 5297.19Kcal/Kg</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Numerical 2: A sample of coal has following composition C = 70%, O = 8%, H = 10%, N =3%, S = 2%, Ash = 7%. Calculate HCV and GCV.</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Numerical 3: A sample of coal contains C = 61% , O = 32%, S = 0.5%, N = 0.2% and Ash = 0.3%. If NCV of coal is 5313.02KCal/Kg. Calculate % H and GCV.</a:t>
            </a:r>
            <a:endParaRPr/>
          </a:p>
          <a:p>
            <a:pPr indent="0" lvl="0" marL="0" rtl="0" algn="l">
              <a:lnSpc>
                <a:spcPct val="90000"/>
              </a:lnSpc>
              <a:spcBef>
                <a:spcPts val="750"/>
              </a:spcBef>
              <a:spcAft>
                <a:spcPts val="0"/>
              </a:spcAft>
              <a:buClr>
                <a:schemeClr val="dk1"/>
              </a:buClr>
              <a:buSzPct val="100000"/>
              <a:buNone/>
            </a:pPr>
            <a:r>
              <a:rPr lang="en-US"/>
              <a:t>GCV =1/100[8080C + 34500(H-O/8) + 2240S]----i)</a:t>
            </a:r>
            <a:endParaRPr/>
          </a:p>
          <a:p>
            <a:pPr indent="0" lvl="0" marL="0" rtl="0" algn="l">
              <a:lnSpc>
                <a:spcPct val="90000"/>
              </a:lnSpc>
              <a:spcBef>
                <a:spcPts val="750"/>
              </a:spcBef>
              <a:spcAft>
                <a:spcPts val="0"/>
              </a:spcAft>
              <a:buClr>
                <a:schemeClr val="dk1"/>
              </a:buClr>
              <a:buSzPct val="100000"/>
              <a:buNone/>
            </a:pPr>
            <a:r>
              <a:rPr lang="en-US"/>
              <a:t>NCV = GCV -0.09x%Hx587</a:t>
            </a:r>
            <a:endParaRPr/>
          </a:p>
          <a:p>
            <a:pPr indent="0" lvl="0" marL="0" rtl="0" algn="l">
              <a:lnSpc>
                <a:spcPct val="90000"/>
              </a:lnSpc>
              <a:spcBef>
                <a:spcPts val="750"/>
              </a:spcBef>
              <a:spcAft>
                <a:spcPts val="0"/>
              </a:spcAft>
              <a:buClr>
                <a:schemeClr val="dk1"/>
              </a:buClr>
              <a:buSzPct val="100000"/>
              <a:buNone/>
            </a:pPr>
            <a:r>
              <a:rPr lang="en-US"/>
              <a:t>GCV = NCV + 0.09x%H x587-------ii)</a:t>
            </a:r>
            <a:endParaRPr/>
          </a:p>
          <a:p>
            <a:pPr indent="0" lvl="0" marL="0" rtl="0" algn="l">
              <a:lnSpc>
                <a:spcPct val="90000"/>
              </a:lnSpc>
              <a:spcBef>
                <a:spcPts val="750"/>
              </a:spcBef>
              <a:spcAft>
                <a:spcPts val="0"/>
              </a:spcAft>
              <a:buClr>
                <a:schemeClr val="dk1"/>
              </a:buClr>
              <a:buSzPct val="100000"/>
              <a:buNone/>
            </a:pPr>
            <a:r>
              <a:rPr lang="en-US"/>
              <a:t>1/100[8080C + 34500(H-O/8) + 2240S) = NCV + 0.09x%Hx587</a:t>
            </a:r>
            <a:endParaRPr/>
          </a:p>
          <a:p>
            <a:pPr indent="0" lvl="0" marL="0" rtl="0" algn="l">
              <a:lnSpc>
                <a:spcPct val="90000"/>
              </a:lnSpc>
              <a:spcBef>
                <a:spcPts val="750"/>
              </a:spcBef>
              <a:spcAft>
                <a:spcPts val="0"/>
              </a:spcAft>
              <a:buClr>
                <a:schemeClr val="dk1"/>
              </a:buClr>
              <a:buSzPct val="100000"/>
              <a:buNone/>
            </a:pP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214" name="Google Shape;214;p2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lang="en-US"/>
              <a:t>Numerical 3: A sample of coal contains C = 61% , O = 32%, S = 0.5%, N = 0.2% and Ash = 0.3%. If NCV of coal is 5313.02KCal/Kg. Calculate % H and GCV.</a:t>
            </a:r>
            <a:endParaRPr/>
          </a:p>
          <a:p>
            <a:pPr indent="0" lvl="0" marL="0" rtl="0" algn="l">
              <a:lnSpc>
                <a:spcPct val="90000"/>
              </a:lnSpc>
              <a:spcBef>
                <a:spcPts val="750"/>
              </a:spcBef>
              <a:spcAft>
                <a:spcPts val="0"/>
              </a:spcAft>
              <a:buClr>
                <a:schemeClr val="dk1"/>
              </a:buClr>
              <a:buSzPts val="2100"/>
              <a:buNone/>
            </a:pPr>
            <a:r>
              <a:rPr lang="en-US"/>
              <a:t>GCV =1/100[8080C + 34500(H-O/8) + 2240S]----i)</a:t>
            </a:r>
            <a:endParaRPr/>
          </a:p>
          <a:p>
            <a:pPr indent="0" lvl="0" marL="0" rtl="0" algn="l">
              <a:lnSpc>
                <a:spcPct val="90000"/>
              </a:lnSpc>
              <a:spcBef>
                <a:spcPts val="750"/>
              </a:spcBef>
              <a:spcAft>
                <a:spcPts val="0"/>
              </a:spcAft>
              <a:buClr>
                <a:schemeClr val="dk1"/>
              </a:buClr>
              <a:buSzPts val="2100"/>
              <a:buNone/>
            </a:pPr>
            <a:r>
              <a:rPr lang="en-US"/>
              <a:t>NCV = GCV -0.09x%Hx587</a:t>
            </a:r>
            <a:endParaRPr/>
          </a:p>
          <a:p>
            <a:pPr indent="0" lvl="0" marL="0" rtl="0" algn="l">
              <a:lnSpc>
                <a:spcPct val="90000"/>
              </a:lnSpc>
              <a:spcBef>
                <a:spcPts val="750"/>
              </a:spcBef>
              <a:spcAft>
                <a:spcPts val="0"/>
              </a:spcAft>
              <a:buClr>
                <a:schemeClr val="dk1"/>
              </a:buClr>
              <a:buSzPts val="2100"/>
              <a:buNone/>
            </a:pPr>
            <a:r>
              <a:rPr lang="en-US"/>
              <a:t>GCV = NCV + 0.09x%H x587-------ii)</a:t>
            </a:r>
            <a:endParaRPr/>
          </a:p>
          <a:p>
            <a:pPr indent="0" lvl="0" marL="0" rtl="0" algn="l">
              <a:lnSpc>
                <a:spcPct val="90000"/>
              </a:lnSpc>
              <a:spcBef>
                <a:spcPts val="750"/>
              </a:spcBef>
              <a:spcAft>
                <a:spcPts val="0"/>
              </a:spcAft>
              <a:buClr>
                <a:schemeClr val="dk1"/>
              </a:buClr>
              <a:buSzPts val="2100"/>
              <a:buNone/>
            </a:pPr>
            <a:r>
              <a:rPr lang="en-US"/>
              <a:t>1/100[8080C + 34500(H-O/8) + 2240S) = NCV + 0.09x%Hx587</a:t>
            </a:r>
            <a:endParaRPr/>
          </a:p>
          <a:p>
            <a:pPr indent="0" lvl="0" marL="0" rtl="0" algn="l">
              <a:lnSpc>
                <a:spcPct val="90000"/>
              </a:lnSpc>
              <a:spcBef>
                <a:spcPts val="750"/>
              </a:spcBef>
              <a:spcAft>
                <a:spcPts val="0"/>
              </a:spcAft>
              <a:buClr>
                <a:schemeClr val="dk1"/>
              </a:buClr>
              <a:buSzPts val="2100"/>
              <a:buNone/>
            </a:pPr>
            <a:r>
              <a:rPr lang="en-US"/>
              <a:t> </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idx="1" type="body"/>
          </p:nvPr>
        </p:nvSpPr>
        <p:spPr>
          <a:xfrm>
            <a:off x="533400" y="1066800"/>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Numerical 3: A sample of coal contains C = 70% , O = 25%, S = 1%, N = 1% and Ash = 0.5%. If NCV of coal is 5200KCal/Kg. Calculate % H and GCV.</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GCV =80.80x70 + 345(H-25/8) + 22.40x1]----i)</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         =5656+345H-1078.125+22.4</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          = 4600+345H</a:t>
            </a:r>
            <a:endParaRPr>
              <a:solidFill>
                <a:srgbClr val="C00000"/>
              </a:solidFill>
            </a:endParaRPr>
          </a:p>
          <a:p>
            <a:pPr indent="0" lvl="0" marL="0" rtl="0" algn="l">
              <a:lnSpc>
                <a:spcPct val="90000"/>
              </a:lnSpc>
              <a:spcBef>
                <a:spcPts val="750"/>
              </a:spcBef>
              <a:spcAft>
                <a:spcPts val="0"/>
              </a:spcAft>
              <a:buClr>
                <a:srgbClr val="C00000"/>
              </a:buClr>
              <a:buSzPct val="100000"/>
              <a:buNone/>
            </a:pPr>
            <a:r>
              <a:rPr lang="en-US">
                <a:solidFill>
                  <a:srgbClr val="C00000"/>
                </a:solidFill>
              </a:rPr>
              <a:t>NCV = GCV - 0.09x%Hx587</a:t>
            </a:r>
            <a:endParaRPr>
              <a:solidFill>
                <a:srgbClr val="C00000"/>
              </a:solidFill>
            </a:endParaRPr>
          </a:p>
          <a:p>
            <a:pPr indent="0" lvl="0" marL="0" rtl="0" algn="l">
              <a:lnSpc>
                <a:spcPct val="90000"/>
              </a:lnSpc>
              <a:spcBef>
                <a:spcPts val="750"/>
              </a:spcBef>
              <a:spcAft>
                <a:spcPts val="0"/>
              </a:spcAft>
              <a:buClr>
                <a:srgbClr val="C00000"/>
              </a:buClr>
              <a:buSzPct val="100000"/>
              <a:buNone/>
            </a:pPr>
            <a:r>
              <a:rPr lang="en-US">
                <a:solidFill>
                  <a:srgbClr val="C00000"/>
                </a:solidFill>
              </a:rPr>
              <a:t>GCV = 5200 + 0.09x%H x587</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         = 5200 + 52.83H-------ii)</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 4600.275+345H = 5200 + 52.83H</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345H- 52.83H = 5200-4600.275</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292.17H = 599.725</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H = 2.05%</a:t>
            </a:r>
            <a:endParaRPr/>
          </a:p>
          <a:p>
            <a:pPr indent="0" lvl="0" marL="0" rtl="0" algn="l">
              <a:lnSpc>
                <a:spcPct val="90000"/>
              </a:lnSpc>
              <a:spcBef>
                <a:spcPts val="750"/>
              </a:spcBef>
              <a:spcAft>
                <a:spcPts val="0"/>
              </a:spcAft>
              <a:buClr>
                <a:srgbClr val="C00000"/>
              </a:buClr>
              <a:buSzPct val="100000"/>
              <a:buNone/>
            </a:pPr>
            <a:r>
              <a:rPr lang="en-US">
                <a:solidFill>
                  <a:srgbClr val="C00000"/>
                </a:solidFill>
              </a:rPr>
              <a:t>GCV= 5308.44Kcal/Kg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Coal</a:t>
            </a:r>
            <a:endParaRPr/>
          </a:p>
        </p:txBody>
      </p:sp>
      <p:sp>
        <p:nvSpPr>
          <p:cNvPr id="225" name="Google Shape;225;p2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lang="en-US"/>
              <a:t>Purpose of Analysis of Coal</a:t>
            </a:r>
            <a:endParaRPr/>
          </a:p>
          <a:p>
            <a:pPr indent="-171450" lvl="0" marL="171450" rtl="0" algn="l">
              <a:lnSpc>
                <a:spcPct val="90000"/>
              </a:lnSpc>
              <a:spcBef>
                <a:spcPts val="750"/>
              </a:spcBef>
              <a:spcAft>
                <a:spcPts val="0"/>
              </a:spcAft>
              <a:buClr>
                <a:schemeClr val="dk1"/>
              </a:buClr>
              <a:buSzPts val="2100"/>
              <a:buChar char="•"/>
            </a:pPr>
            <a:r>
              <a:rPr lang="en-US"/>
              <a:t>To decide price of coal</a:t>
            </a:r>
            <a:endParaRPr/>
          </a:p>
          <a:p>
            <a:pPr indent="-171450" lvl="0" marL="171450" rtl="0" algn="l">
              <a:lnSpc>
                <a:spcPct val="90000"/>
              </a:lnSpc>
              <a:spcBef>
                <a:spcPts val="750"/>
              </a:spcBef>
              <a:spcAft>
                <a:spcPts val="0"/>
              </a:spcAft>
              <a:buClr>
                <a:schemeClr val="dk1"/>
              </a:buClr>
              <a:buSzPts val="2100"/>
              <a:buChar char="•"/>
            </a:pPr>
            <a:r>
              <a:rPr lang="en-US"/>
              <a:t>To determine quality</a:t>
            </a:r>
            <a:endParaRPr/>
          </a:p>
          <a:p>
            <a:pPr indent="-171450" lvl="0" marL="171450" rtl="0" algn="l">
              <a:lnSpc>
                <a:spcPct val="90000"/>
              </a:lnSpc>
              <a:spcBef>
                <a:spcPts val="750"/>
              </a:spcBef>
              <a:spcAft>
                <a:spcPts val="0"/>
              </a:spcAft>
              <a:buClr>
                <a:schemeClr val="dk1"/>
              </a:buClr>
              <a:buSzPts val="2100"/>
              <a:buChar char="•"/>
            </a:pPr>
            <a:r>
              <a:rPr lang="en-US"/>
              <a:t>To specify use of coal for a particular purpose.</a:t>
            </a:r>
            <a:endParaRPr/>
          </a:p>
          <a:p>
            <a:pPr indent="-171450" lvl="0" marL="171450" rtl="0" algn="l">
              <a:lnSpc>
                <a:spcPct val="90000"/>
              </a:lnSpc>
              <a:spcBef>
                <a:spcPts val="750"/>
              </a:spcBef>
              <a:spcAft>
                <a:spcPts val="0"/>
              </a:spcAft>
              <a:buClr>
                <a:schemeClr val="dk1"/>
              </a:buClr>
              <a:buSzPts val="2100"/>
              <a:buChar char="•"/>
            </a:pPr>
            <a:r>
              <a:rPr lang="en-US"/>
              <a:t>To calculate theoretical calorific value of coal.</a:t>
            </a:r>
            <a:endParaRPr/>
          </a:p>
          <a:p>
            <a:pPr indent="-171450" lvl="0" marL="171450" rtl="0" algn="l">
              <a:lnSpc>
                <a:spcPct val="90000"/>
              </a:lnSpc>
              <a:spcBef>
                <a:spcPts val="750"/>
              </a:spcBef>
              <a:spcAft>
                <a:spcPts val="0"/>
              </a:spcAft>
              <a:buClr>
                <a:schemeClr val="dk1"/>
              </a:buClr>
              <a:buSzPts val="2100"/>
              <a:buChar char="•"/>
            </a:pPr>
            <a:r>
              <a:rPr lang="en-US"/>
              <a:t>To calculate air requirement for complete combustion of coal and design the furnace fire box suitably.</a:t>
            </a:r>
            <a:endParaRPr/>
          </a:p>
          <a:p>
            <a:pPr indent="0" lvl="0" marL="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628650" y="533400"/>
            <a:ext cx="7886700" cy="56435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Types of Analysis of Coal</a:t>
            </a:r>
            <a:endParaRPr/>
          </a:p>
          <a:p>
            <a:pPr indent="-38100" lvl="0" marL="171450" rtl="0" algn="l">
              <a:lnSpc>
                <a:spcPct val="90000"/>
              </a:lnSpc>
              <a:spcBef>
                <a:spcPts val="750"/>
              </a:spcBef>
              <a:spcAft>
                <a:spcPts val="0"/>
              </a:spcAft>
              <a:buClr>
                <a:schemeClr val="dk1"/>
              </a:buClr>
              <a:buSzPts val="2100"/>
              <a:buNone/>
            </a:pPr>
            <a:r>
              <a:t/>
            </a:r>
            <a:endParaRPr/>
          </a:p>
          <a:p>
            <a:pPr indent="-457200" lvl="0" marL="457200" rtl="0" algn="l">
              <a:lnSpc>
                <a:spcPct val="90000"/>
              </a:lnSpc>
              <a:spcBef>
                <a:spcPts val="750"/>
              </a:spcBef>
              <a:spcAft>
                <a:spcPts val="0"/>
              </a:spcAft>
              <a:buClr>
                <a:schemeClr val="dk1"/>
              </a:buClr>
              <a:buSzPts val="2100"/>
              <a:buAutoNum type="alphaUcParenR"/>
            </a:pPr>
            <a:r>
              <a:rPr lang="en-US"/>
              <a:t>Proximate Analysis</a:t>
            </a:r>
            <a:endParaRPr/>
          </a:p>
          <a:p>
            <a:pPr indent="-514350" lvl="0" marL="514350" rtl="0" algn="l">
              <a:lnSpc>
                <a:spcPct val="90000"/>
              </a:lnSpc>
              <a:spcBef>
                <a:spcPts val="750"/>
              </a:spcBef>
              <a:spcAft>
                <a:spcPts val="0"/>
              </a:spcAft>
              <a:buClr>
                <a:schemeClr val="dk1"/>
              </a:buClr>
              <a:buSzPts val="2100"/>
              <a:buAutoNum type="romanLcParenR"/>
            </a:pPr>
            <a:r>
              <a:rPr lang="en-US"/>
              <a:t>% Moisture</a:t>
            </a:r>
            <a:endParaRPr/>
          </a:p>
          <a:p>
            <a:pPr indent="-514350" lvl="0" marL="514350" rtl="0" algn="l">
              <a:lnSpc>
                <a:spcPct val="90000"/>
              </a:lnSpc>
              <a:spcBef>
                <a:spcPts val="750"/>
              </a:spcBef>
              <a:spcAft>
                <a:spcPts val="0"/>
              </a:spcAft>
              <a:buClr>
                <a:schemeClr val="dk1"/>
              </a:buClr>
              <a:buSzPts val="2100"/>
              <a:buAutoNum type="romanLcParenR"/>
            </a:pPr>
            <a:r>
              <a:rPr lang="en-US"/>
              <a:t>% Volatile Matter</a:t>
            </a:r>
            <a:endParaRPr/>
          </a:p>
          <a:p>
            <a:pPr indent="-514350" lvl="0" marL="514350" rtl="0" algn="l">
              <a:lnSpc>
                <a:spcPct val="90000"/>
              </a:lnSpc>
              <a:spcBef>
                <a:spcPts val="750"/>
              </a:spcBef>
              <a:spcAft>
                <a:spcPts val="0"/>
              </a:spcAft>
              <a:buClr>
                <a:schemeClr val="dk1"/>
              </a:buClr>
              <a:buSzPts val="2100"/>
              <a:buAutoNum type="romanLcParenR"/>
            </a:pPr>
            <a:r>
              <a:rPr lang="en-US"/>
              <a:t>% Ash</a:t>
            </a:r>
            <a:endParaRPr/>
          </a:p>
          <a:p>
            <a:pPr indent="-514350" lvl="0" marL="514350" rtl="0" algn="l">
              <a:lnSpc>
                <a:spcPct val="90000"/>
              </a:lnSpc>
              <a:spcBef>
                <a:spcPts val="750"/>
              </a:spcBef>
              <a:spcAft>
                <a:spcPts val="0"/>
              </a:spcAft>
              <a:buClr>
                <a:schemeClr val="dk1"/>
              </a:buClr>
              <a:buSzPts val="2100"/>
              <a:buAutoNum type="romanLcParenR"/>
            </a:pPr>
            <a:r>
              <a:rPr lang="en-US"/>
              <a:t>Fixed Carbon</a:t>
            </a:r>
            <a:endParaRPr/>
          </a:p>
          <a:p>
            <a:pPr indent="-381000" lvl="0" marL="51435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B) Ultimate Analysis</a:t>
            </a:r>
            <a:endParaRPr/>
          </a:p>
          <a:p>
            <a:pPr indent="-514350" lvl="0" marL="514350" rtl="0" algn="l">
              <a:lnSpc>
                <a:spcPct val="90000"/>
              </a:lnSpc>
              <a:spcBef>
                <a:spcPts val="750"/>
              </a:spcBef>
              <a:spcAft>
                <a:spcPts val="0"/>
              </a:spcAft>
              <a:buClr>
                <a:schemeClr val="dk1"/>
              </a:buClr>
              <a:buSzPts val="2100"/>
              <a:buAutoNum type="romanLcParenR"/>
            </a:pPr>
            <a:r>
              <a:rPr lang="en-US"/>
              <a:t>% Carbon and % Hydrogen</a:t>
            </a:r>
            <a:endParaRPr/>
          </a:p>
          <a:p>
            <a:pPr indent="-514350" lvl="0" marL="514350" rtl="0" algn="l">
              <a:lnSpc>
                <a:spcPct val="90000"/>
              </a:lnSpc>
              <a:spcBef>
                <a:spcPts val="750"/>
              </a:spcBef>
              <a:spcAft>
                <a:spcPts val="0"/>
              </a:spcAft>
              <a:buClr>
                <a:schemeClr val="dk1"/>
              </a:buClr>
              <a:buSzPts val="2100"/>
              <a:buAutoNum type="romanLcParenR"/>
            </a:pPr>
            <a:r>
              <a:rPr lang="en-US"/>
              <a:t>% Nitrogen</a:t>
            </a:r>
            <a:endParaRPr/>
          </a:p>
          <a:p>
            <a:pPr indent="-514350" lvl="0" marL="514350" rtl="0" algn="l">
              <a:lnSpc>
                <a:spcPct val="90000"/>
              </a:lnSpc>
              <a:spcBef>
                <a:spcPts val="750"/>
              </a:spcBef>
              <a:spcAft>
                <a:spcPts val="0"/>
              </a:spcAft>
              <a:buClr>
                <a:schemeClr val="dk1"/>
              </a:buClr>
              <a:buSzPts val="2100"/>
              <a:buAutoNum type="romanLcParenR"/>
            </a:pPr>
            <a:r>
              <a:rPr lang="en-US"/>
              <a:t>% Sulphur</a:t>
            </a:r>
            <a:endParaRPr/>
          </a:p>
          <a:p>
            <a:pPr indent="-514350" lvl="0" marL="514350" rtl="0" algn="l">
              <a:lnSpc>
                <a:spcPct val="90000"/>
              </a:lnSpc>
              <a:spcBef>
                <a:spcPts val="750"/>
              </a:spcBef>
              <a:spcAft>
                <a:spcPts val="0"/>
              </a:spcAft>
              <a:buClr>
                <a:schemeClr val="dk1"/>
              </a:buClr>
              <a:buSzPts val="2100"/>
              <a:buAutoNum type="romanLcParenR"/>
            </a:pPr>
            <a:r>
              <a:rPr lang="en-US"/>
              <a:t>% Ash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Proximate Analysis of Coal</a:t>
            </a:r>
            <a:endParaRPr/>
          </a:p>
        </p:txBody>
      </p:sp>
      <p:sp>
        <p:nvSpPr>
          <p:cNvPr id="236" name="Google Shape;236;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lang="en-US"/>
              <a:t>Proximate analysis is the study or analysis of coal sample in which </a:t>
            </a:r>
            <a:endParaRPr/>
          </a:p>
          <a:p>
            <a:pPr indent="-457200" lvl="0" marL="457200" rtl="0" algn="l">
              <a:lnSpc>
                <a:spcPct val="90000"/>
              </a:lnSpc>
              <a:spcBef>
                <a:spcPts val="750"/>
              </a:spcBef>
              <a:spcAft>
                <a:spcPts val="0"/>
              </a:spcAft>
              <a:buClr>
                <a:schemeClr val="dk1"/>
              </a:buClr>
              <a:buSzPts val="2100"/>
              <a:buAutoNum type="alphaLcParenR"/>
            </a:pPr>
            <a:r>
              <a:rPr lang="en-US"/>
              <a:t>% Moisture b) % VM  c) % Ash  d) % Fixed Carbon are found out.</a:t>
            </a:r>
            <a:endParaRPr/>
          </a:p>
          <a:p>
            <a:pPr indent="-323850" lvl="0" marL="45720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rPr lang="en-US"/>
              <a:t>a) % Moisture</a:t>
            </a:r>
            <a:endParaRPr/>
          </a:p>
          <a:p>
            <a:pPr indent="0" lvl="0" marL="0" rtl="0" algn="l">
              <a:lnSpc>
                <a:spcPct val="90000"/>
              </a:lnSpc>
              <a:spcBef>
                <a:spcPts val="750"/>
              </a:spcBef>
              <a:spcAft>
                <a:spcPts val="0"/>
              </a:spcAft>
              <a:buClr>
                <a:schemeClr val="dk1"/>
              </a:buClr>
              <a:buSzPts val="2100"/>
              <a:buNone/>
            </a:pPr>
            <a:r>
              <a:rPr lang="en-US"/>
              <a:t>A known weight of powdered and air dried coal sample is taken in a crucible and it is places in an oven for 1hr at 110°C. Then the coal is cooled in a desiccator and weighed out. If the initial weight of the coal is W gms and final weight is W1 gms.</a:t>
            </a:r>
            <a:endParaRPr/>
          </a:p>
          <a:p>
            <a:pPr indent="0" lvl="0" marL="0" rtl="0" algn="l">
              <a:lnSpc>
                <a:spcPct val="90000"/>
              </a:lnSpc>
              <a:spcBef>
                <a:spcPts val="750"/>
              </a:spcBef>
              <a:spcAft>
                <a:spcPts val="0"/>
              </a:spcAft>
              <a:buClr>
                <a:schemeClr val="dk1"/>
              </a:buClr>
              <a:buSzPts val="2100"/>
              <a:buNone/>
            </a:pPr>
            <a:r>
              <a:rPr lang="en-US"/>
              <a:t>Then the loss in weight (W-W1) corresponds to moisture in coal.</a:t>
            </a:r>
            <a:endParaRPr/>
          </a:p>
          <a:p>
            <a:pPr indent="0" lvl="0" marL="0" rtl="0" algn="l">
              <a:lnSpc>
                <a:spcPct val="90000"/>
              </a:lnSpc>
              <a:spcBef>
                <a:spcPts val="750"/>
              </a:spcBef>
              <a:spcAft>
                <a:spcPts val="0"/>
              </a:spcAft>
              <a:buClr>
                <a:schemeClr val="dk1"/>
              </a:buClr>
              <a:buSzPts val="2100"/>
              <a:buNone/>
            </a:pPr>
            <a:r>
              <a:rPr lang="en-US"/>
              <a:t>% Moisture = </a:t>
            </a:r>
            <a:r>
              <a:rPr lang="en-US" u="sng"/>
              <a:t>Loss in weight x 100       </a:t>
            </a:r>
            <a:r>
              <a:rPr lang="en-US"/>
              <a:t> =</a:t>
            </a:r>
            <a:r>
              <a:rPr lang="en-US" u="sng"/>
              <a:t> (W-W1) x 100</a:t>
            </a:r>
            <a:endParaRPr/>
          </a:p>
          <a:p>
            <a:pPr indent="0" lvl="0" marL="0" rtl="0" algn="l">
              <a:lnSpc>
                <a:spcPct val="90000"/>
              </a:lnSpc>
              <a:spcBef>
                <a:spcPts val="750"/>
              </a:spcBef>
              <a:spcAft>
                <a:spcPts val="0"/>
              </a:spcAft>
              <a:buClr>
                <a:schemeClr val="dk1"/>
              </a:buClr>
              <a:buSzPts val="2100"/>
              <a:buNone/>
            </a:pPr>
            <a:r>
              <a:rPr lang="en-US"/>
              <a:t>                          Weight of coal sample                W</a:t>
            </a:r>
            <a:endParaRPr/>
          </a:p>
          <a:p>
            <a:pPr indent="0" lvl="0" marL="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idx="1" type="body"/>
          </p:nvPr>
        </p:nvSpPr>
        <p:spPr>
          <a:xfrm>
            <a:off x="628650" y="762000"/>
            <a:ext cx="7886700" cy="541496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a:t>b) % Volatile Matter</a:t>
            </a:r>
            <a:endParaRPr/>
          </a:p>
          <a:p>
            <a:pPr indent="0" lvl="0" marL="0" rtl="0" algn="l">
              <a:lnSpc>
                <a:spcPct val="90000"/>
              </a:lnSpc>
              <a:spcBef>
                <a:spcPts val="750"/>
              </a:spcBef>
              <a:spcAft>
                <a:spcPts val="0"/>
              </a:spcAft>
              <a:buClr>
                <a:schemeClr val="dk1"/>
              </a:buClr>
              <a:buSzPct val="100000"/>
              <a:buNone/>
            </a:pPr>
            <a:r>
              <a:rPr lang="en-US"/>
              <a:t>Moisture free coal left in the crucible in first experiment W1 is covered with a lid loosely. Then it is heated at 925°C in a muffle furnace for 7min.</a:t>
            </a:r>
            <a:endParaRPr/>
          </a:p>
          <a:p>
            <a:pPr indent="0" lvl="0" marL="0" rtl="0" algn="l">
              <a:lnSpc>
                <a:spcPct val="90000"/>
              </a:lnSpc>
              <a:spcBef>
                <a:spcPts val="750"/>
              </a:spcBef>
              <a:spcAft>
                <a:spcPts val="0"/>
              </a:spcAft>
              <a:buClr>
                <a:schemeClr val="dk1"/>
              </a:buClr>
              <a:buSzPct val="100000"/>
              <a:buNone/>
            </a:pPr>
            <a:r>
              <a:rPr lang="en-US"/>
              <a:t>The crucible is taken out and cooled in a desiccator. Then it is weighed (W2 gms) .</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 Volatile matter = </a:t>
            </a:r>
            <a:r>
              <a:rPr lang="en-US" u="sng"/>
              <a:t>weight of volatile matter x 100</a:t>
            </a:r>
            <a:r>
              <a:rPr lang="en-US"/>
              <a:t>  = </a:t>
            </a:r>
            <a:r>
              <a:rPr lang="en-US" u="sng"/>
              <a:t>(W1-W2) x100</a:t>
            </a:r>
            <a:endParaRPr/>
          </a:p>
          <a:p>
            <a:pPr indent="0" lvl="0" marL="0" rtl="0" algn="l">
              <a:lnSpc>
                <a:spcPct val="90000"/>
              </a:lnSpc>
              <a:spcBef>
                <a:spcPts val="750"/>
              </a:spcBef>
              <a:spcAft>
                <a:spcPts val="0"/>
              </a:spcAft>
              <a:buClr>
                <a:schemeClr val="dk1"/>
              </a:buClr>
              <a:buSzPct val="100000"/>
              <a:buNone/>
            </a:pPr>
            <a:r>
              <a:rPr lang="en-US"/>
              <a:t>                                        Weight of coal sample                         W</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c) % Ash</a:t>
            </a:r>
            <a:endParaRPr/>
          </a:p>
          <a:p>
            <a:pPr indent="0" lvl="0" marL="0" rtl="0" algn="l">
              <a:lnSpc>
                <a:spcPct val="90000"/>
              </a:lnSpc>
              <a:spcBef>
                <a:spcPts val="750"/>
              </a:spcBef>
              <a:spcAft>
                <a:spcPts val="0"/>
              </a:spcAft>
              <a:buClr>
                <a:schemeClr val="dk1"/>
              </a:buClr>
              <a:buSzPct val="100000"/>
              <a:buNone/>
            </a:pPr>
            <a:r>
              <a:rPr lang="en-US"/>
              <a:t>The residual coal in the above experiments is heated and burnt in an open crucible at above 750°C for half hour.</a:t>
            </a:r>
            <a:endParaRPr/>
          </a:p>
          <a:p>
            <a:pPr indent="0" lvl="0" marL="0" rtl="0" algn="l">
              <a:lnSpc>
                <a:spcPct val="90000"/>
              </a:lnSpc>
              <a:spcBef>
                <a:spcPts val="750"/>
              </a:spcBef>
              <a:spcAft>
                <a:spcPts val="0"/>
              </a:spcAft>
              <a:buClr>
                <a:schemeClr val="dk1"/>
              </a:buClr>
              <a:buSzPct val="100000"/>
              <a:buNone/>
            </a:pPr>
            <a:r>
              <a:rPr lang="en-US"/>
              <a:t>The coal gets burnt. The ash left in crucible is cooled in a desiccator and weighed W3 gms.</a:t>
            </a:r>
            <a:endParaRPr/>
          </a:p>
          <a:p>
            <a:pPr indent="0" lvl="0" marL="0" rtl="0" algn="l">
              <a:lnSpc>
                <a:spcPct val="90000"/>
              </a:lnSpc>
              <a:spcBef>
                <a:spcPts val="750"/>
              </a:spcBef>
              <a:spcAft>
                <a:spcPts val="0"/>
              </a:spcAft>
              <a:buClr>
                <a:schemeClr val="dk1"/>
              </a:buClr>
              <a:buSzPct val="100000"/>
              <a:buNone/>
            </a:pPr>
            <a:r>
              <a:rPr lang="en-US"/>
              <a:t>% Ash =  </a:t>
            </a:r>
            <a:r>
              <a:rPr lang="en-US" u="sng"/>
              <a:t>weight of ash x 100 </a:t>
            </a:r>
            <a:r>
              <a:rPr lang="en-US"/>
              <a:t>  = </a:t>
            </a:r>
            <a:r>
              <a:rPr lang="en-US" u="sng"/>
              <a:t>W3 x 100</a:t>
            </a:r>
            <a:endParaRPr/>
          </a:p>
          <a:p>
            <a:pPr indent="0" lvl="0" marL="0" rtl="0" algn="l">
              <a:lnSpc>
                <a:spcPct val="90000"/>
              </a:lnSpc>
              <a:spcBef>
                <a:spcPts val="750"/>
              </a:spcBef>
              <a:spcAft>
                <a:spcPts val="0"/>
              </a:spcAft>
              <a:buClr>
                <a:schemeClr val="dk1"/>
              </a:buClr>
              <a:buSzPct val="100000"/>
              <a:buNone/>
            </a:pPr>
            <a:r>
              <a:rPr lang="en-US"/>
              <a:t>                   Weight of coal                   W</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d) % Fixed Carbon:</a:t>
            </a:r>
            <a:endParaRPr/>
          </a:p>
          <a:p>
            <a:pPr indent="0" lvl="0" marL="0" rtl="0" algn="l">
              <a:lnSpc>
                <a:spcPct val="90000"/>
              </a:lnSpc>
              <a:spcBef>
                <a:spcPts val="750"/>
              </a:spcBef>
              <a:spcAft>
                <a:spcPts val="0"/>
              </a:spcAft>
              <a:buClr>
                <a:schemeClr val="dk1"/>
              </a:buClr>
              <a:buSzPct val="100000"/>
              <a:buNone/>
            </a:pPr>
            <a:r>
              <a:rPr lang="en-US"/>
              <a:t>It is found by calculations</a:t>
            </a:r>
            <a:endParaRPr/>
          </a:p>
          <a:p>
            <a:pPr indent="0" lvl="0" marL="0" rtl="0" algn="l">
              <a:lnSpc>
                <a:spcPct val="90000"/>
              </a:lnSpc>
              <a:spcBef>
                <a:spcPts val="750"/>
              </a:spcBef>
              <a:spcAft>
                <a:spcPts val="0"/>
              </a:spcAft>
              <a:buClr>
                <a:schemeClr val="dk1"/>
              </a:buClr>
              <a:buSzPct val="100000"/>
              <a:buNone/>
            </a:pPr>
            <a:r>
              <a:rPr lang="en-US"/>
              <a:t>%FC = 100-[% moisture + % VM + % Ash)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idx="1" type="body"/>
          </p:nvPr>
        </p:nvSpPr>
        <p:spPr>
          <a:xfrm>
            <a:off x="628650" y="304800"/>
            <a:ext cx="8134350" cy="6400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b="1" lang="en-US"/>
              <a:t>Significance or Importance of proximate analysis</a:t>
            </a:r>
            <a:endParaRPr/>
          </a:p>
          <a:p>
            <a:pPr indent="-457200" lvl="0" marL="457200" rtl="0" algn="l">
              <a:lnSpc>
                <a:spcPct val="90000"/>
              </a:lnSpc>
              <a:spcBef>
                <a:spcPts val="750"/>
              </a:spcBef>
              <a:spcAft>
                <a:spcPts val="0"/>
              </a:spcAft>
              <a:buClr>
                <a:schemeClr val="dk1"/>
              </a:buClr>
              <a:buSzPct val="100000"/>
              <a:buAutoNum type="alphaLcParenR"/>
            </a:pPr>
            <a:r>
              <a:rPr lang="en-US"/>
              <a:t>Moisture</a:t>
            </a:r>
            <a:endParaRPr/>
          </a:p>
          <a:p>
            <a:pPr indent="0" lvl="0" marL="0" rtl="0" algn="l">
              <a:lnSpc>
                <a:spcPct val="90000"/>
              </a:lnSpc>
              <a:spcBef>
                <a:spcPts val="750"/>
              </a:spcBef>
              <a:spcAft>
                <a:spcPts val="0"/>
              </a:spcAft>
              <a:buClr>
                <a:schemeClr val="dk1"/>
              </a:buClr>
              <a:buSzPct val="100000"/>
              <a:buNone/>
            </a:pPr>
            <a:r>
              <a:rPr lang="en-US"/>
              <a:t>It decreases calorific value of coal largely as it does not burn and takes away heat in the form of latent heat.</a:t>
            </a:r>
            <a:endParaRPr/>
          </a:p>
          <a:p>
            <a:pPr indent="0" lvl="0" marL="0" rtl="0" algn="l">
              <a:lnSpc>
                <a:spcPct val="90000"/>
              </a:lnSpc>
              <a:spcBef>
                <a:spcPts val="750"/>
              </a:spcBef>
              <a:spcAft>
                <a:spcPts val="0"/>
              </a:spcAft>
              <a:buClr>
                <a:schemeClr val="dk1"/>
              </a:buClr>
              <a:buSzPct val="100000"/>
              <a:buNone/>
            </a:pPr>
            <a:r>
              <a:rPr lang="en-US"/>
              <a:t>It increases ignition point of coal.</a:t>
            </a:r>
            <a:endParaRPr/>
          </a:p>
          <a:p>
            <a:pPr indent="0" lvl="0" marL="0" rtl="0" algn="l">
              <a:lnSpc>
                <a:spcPct val="90000"/>
              </a:lnSpc>
              <a:spcBef>
                <a:spcPts val="750"/>
              </a:spcBef>
              <a:spcAft>
                <a:spcPts val="0"/>
              </a:spcAft>
              <a:buClr>
                <a:schemeClr val="dk1"/>
              </a:buClr>
              <a:buSzPct val="100000"/>
              <a:buNone/>
            </a:pPr>
            <a:r>
              <a:rPr lang="en-US"/>
              <a:t>Hence a coal with lower moisture % is better quality. </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b) Volatile matter</a:t>
            </a:r>
            <a:endParaRPr/>
          </a:p>
          <a:p>
            <a:pPr indent="0" lvl="0" marL="0" rtl="0" algn="l">
              <a:lnSpc>
                <a:spcPct val="90000"/>
              </a:lnSpc>
              <a:spcBef>
                <a:spcPts val="750"/>
              </a:spcBef>
              <a:spcAft>
                <a:spcPts val="0"/>
              </a:spcAft>
              <a:buClr>
                <a:schemeClr val="dk1"/>
              </a:buClr>
              <a:buSzPct val="100000"/>
              <a:buNone/>
            </a:pPr>
            <a:r>
              <a:rPr lang="en-US"/>
              <a:t>It decreases calorific value of coal.</a:t>
            </a:r>
            <a:endParaRPr/>
          </a:p>
          <a:p>
            <a:pPr indent="0" lvl="0" marL="0" rtl="0" algn="l">
              <a:lnSpc>
                <a:spcPct val="90000"/>
              </a:lnSpc>
              <a:spcBef>
                <a:spcPts val="750"/>
              </a:spcBef>
              <a:spcAft>
                <a:spcPts val="0"/>
              </a:spcAft>
              <a:buClr>
                <a:schemeClr val="dk1"/>
              </a:buClr>
              <a:buSzPct val="100000"/>
              <a:buNone/>
            </a:pPr>
            <a:r>
              <a:rPr lang="en-US"/>
              <a:t>It elongates flame and decreases flame temperature.</a:t>
            </a:r>
            <a:endParaRPr/>
          </a:p>
          <a:p>
            <a:pPr indent="0" lvl="0" marL="0" rtl="0" algn="l">
              <a:lnSpc>
                <a:spcPct val="90000"/>
              </a:lnSpc>
              <a:spcBef>
                <a:spcPts val="750"/>
              </a:spcBef>
              <a:spcAft>
                <a:spcPts val="0"/>
              </a:spcAft>
              <a:buClr>
                <a:schemeClr val="dk1"/>
              </a:buClr>
              <a:buSzPct val="100000"/>
              <a:buNone/>
            </a:pPr>
            <a:r>
              <a:rPr lang="en-US"/>
              <a:t>It form smoke and pollute air.</a:t>
            </a:r>
            <a:endParaRPr/>
          </a:p>
          <a:p>
            <a:pPr indent="0" lvl="0" marL="0" rtl="0" algn="l">
              <a:lnSpc>
                <a:spcPct val="90000"/>
              </a:lnSpc>
              <a:spcBef>
                <a:spcPts val="750"/>
              </a:spcBef>
              <a:spcAft>
                <a:spcPts val="0"/>
              </a:spcAft>
              <a:buClr>
                <a:schemeClr val="dk1"/>
              </a:buClr>
              <a:buSzPct val="100000"/>
              <a:buNone/>
            </a:pPr>
            <a:r>
              <a:rPr lang="en-US"/>
              <a:t>However the coals containing 15-25% of VM on carbonization gives coke oven gas which is source of various organic aromatic chemicals.</a:t>
            </a:r>
            <a:endParaRPr/>
          </a:p>
          <a:p>
            <a:pPr indent="0" lvl="0" marL="0" rtl="0" algn="l">
              <a:lnSpc>
                <a:spcPct val="90000"/>
              </a:lnSpc>
              <a:spcBef>
                <a:spcPts val="750"/>
              </a:spcBef>
              <a:spcAft>
                <a:spcPts val="0"/>
              </a:spcAft>
              <a:buClr>
                <a:schemeClr val="dk1"/>
              </a:buClr>
              <a:buSzPct val="100000"/>
              <a:buNone/>
            </a:pPr>
            <a:r>
              <a:rPr lang="en-US"/>
              <a:t>Such coal have good coaking property and coke can be obtained from the coals.</a:t>
            </a:r>
            <a:endParaRPr/>
          </a:p>
          <a:p>
            <a:pPr indent="0" lvl="0" marL="0" rtl="0" algn="l">
              <a:lnSpc>
                <a:spcPct val="90000"/>
              </a:lnSpc>
              <a:spcBef>
                <a:spcPts val="750"/>
              </a:spcBef>
              <a:spcAft>
                <a:spcPts val="0"/>
              </a:spcAft>
              <a:buClr>
                <a:schemeClr val="dk1"/>
              </a:buClr>
              <a:buSzPct val="100000"/>
              <a:buNone/>
            </a:pPr>
            <a:r>
              <a:rPr lang="en-US"/>
              <a:t>Overall regarding burning of coal the coal with lesser VM is better quality coal.</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c) Ash</a:t>
            </a:r>
            <a:endParaRPr/>
          </a:p>
          <a:p>
            <a:pPr indent="0" lvl="0" marL="0" rtl="0" algn="l">
              <a:lnSpc>
                <a:spcPct val="90000"/>
              </a:lnSpc>
              <a:spcBef>
                <a:spcPts val="750"/>
              </a:spcBef>
              <a:spcAft>
                <a:spcPts val="0"/>
              </a:spcAft>
              <a:buClr>
                <a:schemeClr val="dk1"/>
              </a:buClr>
              <a:buSzPct val="100000"/>
              <a:buNone/>
            </a:pPr>
            <a:r>
              <a:rPr lang="en-US"/>
              <a:t>It reduces calorific value of coal as ash is non-burning part in coal.</a:t>
            </a:r>
            <a:endParaRPr/>
          </a:p>
          <a:p>
            <a:pPr indent="0" lvl="0" marL="0" rtl="0" algn="l">
              <a:lnSpc>
                <a:spcPct val="90000"/>
              </a:lnSpc>
              <a:spcBef>
                <a:spcPts val="750"/>
              </a:spcBef>
              <a:spcAft>
                <a:spcPts val="0"/>
              </a:spcAft>
              <a:buClr>
                <a:schemeClr val="dk1"/>
              </a:buClr>
              <a:buSzPct val="100000"/>
              <a:buNone/>
            </a:pPr>
            <a:r>
              <a:rPr lang="en-US"/>
              <a:t>Ash disposal is a problem.</a:t>
            </a:r>
            <a:endParaRPr/>
          </a:p>
          <a:p>
            <a:pPr indent="0" lvl="0" marL="0" rtl="0" algn="l">
              <a:lnSpc>
                <a:spcPct val="90000"/>
              </a:lnSpc>
              <a:spcBef>
                <a:spcPts val="750"/>
              </a:spcBef>
              <a:spcAft>
                <a:spcPts val="0"/>
              </a:spcAft>
              <a:buClr>
                <a:schemeClr val="dk1"/>
              </a:buClr>
              <a:buSzPct val="100000"/>
              <a:buNone/>
            </a:pPr>
            <a:r>
              <a:rPr lang="en-US"/>
              <a:t>Ash fuses to form clinker at high temperature obstructing the air supply of coal burning furnace.</a:t>
            </a:r>
            <a:endParaRPr/>
          </a:p>
          <a:p>
            <a:pPr indent="0" lvl="0" marL="0" rtl="0" algn="l">
              <a:lnSpc>
                <a:spcPct val="90000"/>
              </a:lnSpc>
              <a:spcBef>
                <a:spcPts val="750"/>
              </a:spcBef>
              <a:spcAft>
                <a:spcPts val="0"/>
              </a:spcAft>
              <a:buClr>
                <a:schemeClr val="dk1"/>
              </a:buClr>
              <a:buSzPct val="100000"/>
              <a:buNone/>
            </a:pPr>
            <a:r>
              <a:rPr lang="en-US"/>
              <a:t>Hence lesser the % ash better is the quality of coal.</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d) Fixed carbon</a:t>
            </a:r>
            <a:endParaRPr/>
          </a:p>
          <a:p>
            <a:pPr indent="0" lvl="0" marL="0" rtl="0" algn="l">
              <a:lnSpc>
                <a:spcPct val="90000"/>
              </a:lnSpc>
              <a:spcBef>
                <a:spcPts val="750"/>
              </a:spcBef>
              <a:spcAft>
                <a:spcPts val="0"/>
              </a:spcAft>
              <a:buClr>
                <a:schemeClr val="dk1"/>
              </a:buClr>
              <a:buSzPct val="100000"/>
              <a:buNone/>
            </a:pPr>
            <a:r>
              <a:rPr lang="en-US"/>
              <a:t>Carbon is the burning part in coal and higher the fixed carbon higher is calorific value.</a:t>
            </a:r>
            <a:endParaRPr/>
          </a:p>
          <a:p>
            <a:pPr indent="0" lvl="0" marL="0" rtl="0" algn="l">
              <a:lnSpc>
                <a:spcPct val="90000"/>
              </a:lnSpc>
              <a:spcBef>
                <a:spcPts val="750"/>
              </a:spcBef>
              <a:spcAft>
                <a:spcPts val="0"/>
              </a:spcAft>
              <a:buClr>
                <a:schemeClr val="dk1"/>
              </a:buClr>
              <a:buSzPct val="100000"/>
              <a:buNone/>
            </a:pPr>
            <a:r>
              <a:rPr lang="en-US"/>
              <a:t>Hence a  good quality coal contains high fixed carbon percentage.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idx="1" type="body"/>
          </p:nvPr>
        </p:nvSpPr>
        <p:spPr>
          <a:xfrm>
            <a:off x="628650" y="304800"/>
            <a:ext cx="7886700" cy="587216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100"/>
              <a:buNone/>
            </a:pPr>
            <a:r>
              <a:rPr b="1" lang="en-US"/>
              <a:t>Numerical 1: </a:t>
            </a:r>
            <a:r>
              <a:rPr lang="en-US"/>
              <a:t>A sample of coal was analysed for content of moisture, volatile matter &amp; ash. From the following data, calculate the percentage of the above quantities.</a:t>
            </a:r>
            <a:endParaRPr/>
          </a:p>
          <a:p>
            <a:pPr indent="0" lvl="0" marL="0" rtl="0" algn="l">
              <a:lnSpc>
                <a:spcPct val="90000"/>
              </a:lnSpc>
              <a:spcBef>
                <a:spcPts val="750"/>
              </a:spcBef>
              <a:spcAft>
                <a:spcPts val="0"/>
              </a:spcAft>
              <a:buClr>
                <a:schemeClr val="dk1"/>
              </a:buClr>
              <a:buSzPts val="2100"/>
              <a:buNone/>
            </a:pPr>
            <a:r>
              <a:rPr lang="en-US"/>
              <a:t>i) weight of coal taken = 2.5g</a:t>
            </a:r>
            <a:endParaRPr/>
          </a:p>
          <a:p>
            <a:pPr indent="0" lvl="0" marL="0" rtl="0" algn="l">
              <a:lnSpc>
                <a:spcPct val="90000"/>
              </a:lnSpc>
              <a:spcBef>
                <a:spcPts val="750"/>
              </a:spcBef>
              <a:spcAft>
                <a:spcPts val="0"/>
              </a:spcAft>
              <a:buClr>
                <a:schemeClr val="dk1"/>
              </a:buClr>
              <a:buSzPts val="2100"/>
              <a:buNone/>
            </a:pPr>
            <a:r>
              <a:rPr lang="en-US"/>
              <a:t>ii) weight of coal after heating ar 110°C = 2.365g</a:t>
            </a:r>
            <a:endParaRPr/>
          </a:p>
          <a:p>
            <a:pPr indent="0" lvl="0" marL="0" rtl="0" algn="l">
              <a:lnSpc>
                <a:spcPct val="90000"/>
              </a:lnSpc>
              <a:spcBef>
                <a:spcPts val="750"/>
              </a:spcBef>
              <a:spcAft>
                <a:spcPts val="0"/>
              </a:spcAft>
              <a:buClr>
                <a:schemeClr val="dk1"/>
              </a:buClr>
              <a:buSzPts val="2100"/>
              <a:buNone/>
            </a:pPr>
            <a:r>
              <a:rPr lang="en-US"/>
              <a:t>iii) weight of coal after heating at covered crucible at 950°C = 1.165g</a:t>
            </a:r>
            <a:endParaRPr/>
          </a:p>
          <a:p>
            <a:pPr indent="0" lvl="0" marL="0" rtl="0" algn="l">
              <a:lnSpc>
                <a:spcPct val="90000"/>
              </a:lnSpc>
              <a:spcBef>
                <a:spcPts val="750"/>
              </a:spcBef>
              <a:spcAft>
                <a:spcPts val="0"/>
              </a:spcAft>
              <a:buClr>
                <a:schemeClr val="dk1"/>
              </a:buClr>
              <a:buSzPts val="2100"/>
              <a:buNone/>
            </a:pPr>
            <a:r>
              <a:rPr lang="en-US"/>
              <a:t>iv) constant weight obtained at the end of the experiment = 0.460g</a:t>
            </a:r>
            <a:endParaRPr/>
          </a:p>
          <a:p>
            <a:pPr indent="0" lvl="0" marL="0" rtl="0" algn="l">
              <a:lnSpc>
                <a:spcPct val="90000"/>
              </a:lnSpc>
              <a:spcBef>
                <a:spcPts val="750"/>
              </a:spcBef>
              <a:spcAft>
                <a:spcPts val="0"/>
              </a:spcAft>
              <a:buClr>
                <a:schemeClr val="dk1"/>
              </a:buClr>
              <a:buSzPts val="2100"/>
              <a:buNone/>
            </a:pPr>
            <a:r>
              <a:rPr b="1" lang="en-US"/>
              <a:t>Soln:</a:t>
            </a:r>
            <a:endParaRPr/>
          </a:p>
          <a:p>
            <a:pPr indent="-457200" lvl="0" marL="457200" rtl="0" algn="l">
              <a:lnSpc>
                <a:spcPct val="90000"/>
              </a:lnSpc>
              <a:spcBef>
                <a:spcPts val="750"/>
              </a:spcBef>
              <a:spcAft>
                <a:spcPts val="0"/>
              </a:spcAft>
              <a:buClr>
                <a:schemeClr val="dk1"/>
              </a:buClr>
              <a:buSzPts val="2100"/>
              <a:buAutoNum type="alphaLcParenR"/>
            </a:pPr>
            <a:r>
              <a:rPr lang="en-US"/>
              <a:t>% Moisture = (</a:t>
            </a:r>
            <a:r>
              <a:rPr lang="en-US" u="sng"/>
              <a:t>W-W1) x 100  </a:t>
            </a:r>
            <a:r>
              <a:rPr lang="en-US"/>
              <a:t> = </a:t>
            </a:r>
            <a:r>
              <a:rPr lang="en-US" u="sng"/>
              <a:t> ( 2.5-2.365 )x 100 </a:t>
            </a:r>
            <a:r>
              <a:rPr lang="en-US"/>
              <a:t> =5.4%</a:t>
            </a:r>
            <a:endParaRPr/>
          </a:p>
          <a:p>
            <a:pPr indent="0" lvl="0" marL="0" rtl="0" algn="l">
              <a:lnSpc>
                <a:spcPct val="90000"/>
              </a:lnSpc>
              <a:spcBef>
                <a:spcPts val="750"/>
              </a:spcBef>
              <a:spcAft>
                <a:spcPts val="0"/>
              </a:spcAft>
              <a:buClr>
                <a:schemeClr val="dk1"/>
              </a:buClr>
              <a:buSzPts val="2100"/>
              <a:buNone/>
            </a:pPr>
            <a:r>
              <a:rPr lang="en-US"/>
              <a:t>                                        W                           2.5 </a:t>
            </a:r>
            <a:endParaRPr/>
          </a:p>
          <a:p>
            <a:pPr indent="0" lvl="0" marL="0" rtl="0" algn="l">
              <a:lnSpc>
                <a:spcPct val="90000"/>
              </a:lnSpc>
              <a:spcBef>
                <a:spcPts val="750"/>
              </a:spcBef>
              <a:spcAft>
                <a:spcPts val="0"/>
              </a:spcAft>
              <a:buClr>
                <a:schemeClr val="dk1"/>
              </a:buClr>
              <a:buSzPts val="2100"/>
              <a:buNone/>
            </a:pPr>
            <a:r>
              <a:rPr lang="en-US"/>
              <a:t>b) % volatile Matter = (</a:t>
            </a:r>
            <a:r>
              <a:rPr lang="en-US" u="sng"/>
              <a:t>W1-W2)x 100</a:t>
            </a:r>
            <a:r>
              <a:rPr lang="en-US"/>
              <a:t>  =  </a:t>
            </a:r>
            <a:r>
              <a:rPr lang="en-US" u="sng"/>
              <a:t>(2.365-1.165) x 100</a:t>
            </a:r>
            <a:r>
              <a:rPr lang="en-US"/>
              <a:t>  = 48%</a:t>
            </a:r>
            <a:endParaRPr/>
          </a:p>
          <a:p>
            <a:pPr indent="0" lvl="0" marL="0" rtl="0" algn="l">
              <a:lnSpc>
                <a:spcPct val="90000"/>
              </a:lnSpc>
              <a:spcBef>
                <a:spcPts val="750"/>
              </a:spcBef>
              <a:spcAft>
                <a:spcPts val="0"/>
              </a:spcAft>
              <a:buClr>
                <a:schemeClr val="dk1"/>
              </a:buClr>
              <a:buSzPts val="2100"/>
              <a:buNone/>
            </a:pPr>
            <a:r>
              <a:rPr lang="en-US"/>
              <a:t>                                                 W                               2.5</a:t>
            </a:r>
            <a:endParaRPr/>
          </a:p>
          <a:p>
            <a:pPr indent="0" lvl="0" marL="0" rtl="0" algn="l">
              <a:lnSpc>
                <a:spcPct val="90000"/>
              </a:lnSpc>
              <a:spcBef>
                <a:spcPts val="750"/>
              </a:spcBef>
              <a:spcAft>
                <a:spcPts val="0"/>
              </a:spcAft>
              <a:buClr>
                <a:schemeClr val="dk1"/>
              </a:buClr>
              <a:buSzPts val="2100"/>
              <a:buNone/>
            </a:pPr>
            <a:r>
              <a:rPr lang="en-US"/>
              <a:t>c) % Ash  =  </a:t>
            </a:r>
            <a:r>
              <a:rPr lang="en-US" u="sng"/>
              <a:t>W3 x 100  </a:t>
            </a:r>
            <a:r>
              <a:rPr lang="en-US"/>
              <a:t>= </a:t>
            </a:r>
            <a:r>
              <a:rPr lang="en-US" u="sng"/>
              <a:t>0.460 x 100   </a:t>
            </a:r>
            <a:r>
              <a:rPr lang="en-US"/>
              <a:t>= 18.4%</a:t>
            </a:r>
            <a:endParaRPr/>
          </a:p>
          <a:p>
            <a:pPr indent="0" lvl="0" marL="0" rtl="0" algn="l">
              <a:lnSpc>
                <a:spcPct val="90000"/>
              </a:lnSpc>
              <a:spcBef>
                <a:spcPts val="750"/>
              </a:spcBef>
              <a:spcAft>
                <a:spcPts val="0"/>
              </a:spcAft>
              <a:buClr>
                <a:schemeClr val="dk1"/>
              </a:buClr>
              <a:buSzPts val="2100"/>
              <a:buNone/>
            </a:pPr>
            <a:r>
              <a:rPr lang="en-US"/>
              <a:t>                             W                   2.5</a:t>
            </a:r>
            <a:endParaRPr/>
          </a:p>
          <a:p>
            <a:pPr indent="0" lvl="0" marL="0" rtl="0" algn="l">
              <a:lnSpc>
                <a:spcPct val="90000"/>
              </a:lnSpc>
              <a:spcBef>
                <a:spcPts val="750"/>
              </a:spcBef>
              <a:spcAft>
                <a:spcPts val="0"/>
              </a:spcAft>
              <a:buClr>
                <a:schemeClr val="dk1"/>
              </a:buClr>
              <a:buSzPts val="2100"/>
              <a:buNone/>
            </a:pPr>
            <a:r>
              <a:rPr lang="en-US"/>
              <a:t>d) % Fixed Carbon  = 100 – [% moisture + % VM + % Ash]</a:t>
            </a:r>
            <a:endParaRPr/>
          </a:p>
          <a:p>
            <a:pPr indent="0" lvl="0" marL="0" rtl="0" algn="l">
              <a:lnSpc>
                <a:spcPct val="90000"/>
              </a:lnSpc>
              <a:spcBef>
                <a:spcPts val="750"/>
              </a:spcBef>
              <a:spcAft>
                <a:spcPts val="0"/>
              </a:spcAft>
              <a:buClr>
                <a:schemeClr val="dk1"/>
              </a:buClr>
              <a:buSzPts val="2100"/>
              <a:buNone/>
            </a:pPr>
            <a:r>
              <a:rPr lang="en-US"/>
              <a:t>                                   =  100 – [5.4 + 48+ 18.4] = 28.2%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533400" y="762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Types of Energy</a:t>
            </a:r>
            <a:endParaRPr/>
          </a:p>
        </p:txBody>
      </p:sp>
      <p:pic>
        <p:nvPicPr>
          <p:cNvPr id="101" name="Google Shape;101;p3"/>
          <p:cNvPicPr preferRelativeResize="0"/>
          <p:nvPr>
            <p:ph idx="1" type="body"/>
          </p:nvPr>
        </p:nvPicPr>
        <p:blipFill rotWithShape="1">
          <a:blip r:embed="rId3">
            <a:alphaModFix/>
          </a:blip>
          <a:srcRect b="0" l="0" r="0" t="0"/>
          <a:stretch/>
        </p:blipFill>
        <p:spPr>
          <a:xfrm>
            <a:off x="685800" y="1143000"/>
            <a:ext cx="8077200" cy="5410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628650" y="29309"/>
            <a:ext cx="7886700" cy="6564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Ultimate Analysis</a:t>
            </a:r>
            <a:endParaRPr/>
          </a:p>
        </p:txBody>
      </p:sp>
      <p:sp>
        <p:nvSpPr>
          <p:cNvPr id="257" name="Google Shape;257;p30"/>
          <p:cNvSpPr txBox="1"/>
          <p:nvPr>
            <p:ph idx="1" type="body"/>
          </p:nvPr>
        </p:nvSpPr>
        <p:spPr>
          <a:xfrm>
            <a:off x="628650" y="838200"/>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i="0" lang="en-US" sz="1800" u="none" strike="noStrike">
                <a:latin typeface="Times New Roman"/>
                <a:ea typeface="Times New Roman"/>
                <a:cs typeface="Times New Roman"/>
                <a:sym typeface="Times New Roman"/>
              </a:rPr>
              <a:t>1) Carbon and 2) hydrogen</a:t>
            </a:r>
            <a:r>
              <a:rPr b="0" i="0" lang="en-US" sz="1800" u="none" strike="noStrike">
                <a:latin typeface="Times New Roman"/>
                <a:ea typeface="Times New Roman"/>
                <a:cs typeface="Times New Roman"/>
                <a:sym typeface="Times New Roman"/>
              </a:rPr>
              <a:t>:</a:t>
            </a:r>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About 1-2 g of accurately weighed coal sample is burnt in a current of oxygen in a combustion apparatus. C and H of the coal are converted into CO2 and H2O respectively. The gaseous products of combustion are absorbed respectively in KOH and CaCl2 tubes of known weights.</a:t>
            </a:r>
            <a:endParaRPr sz="1800">
              <a:latin typeface="Times New Roman"/>
              <a:ea typeface="Times New Roman"/>
              <a:cs typeface="Times New Roman"/>
              <a:sym typeface="Times New Roman"/>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The increase in weights of these are then determined.</a:t>
            </a:r>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C + O2 -----&gt;CO2</a:t>
            </a:r>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2H2 + O2-----&gt; 2H2O</a:t>
            </a:r>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KOH + CO2-----&gt; K2CO3 + H2O</a:t>
            </a:r>
            <a:endParaRPr/>
          </a:p>
          <a:p>
            <a:pPr indent="-171450" lvl="0" marL="171450" rtl="0" algn="l">
              <a:lnSpc>
                <a:spcPct val="90000"/>
              </a:lnSpc>
              <a:spcBef>
                <a:spcPts val="750"/>
              </a:spcBef>
              <a:spcAft>
                <a:spcPts val="0"/>
              </a:spcAft>
              <a:buClr>
                <a:schemeClr val="dk1"/>
              </a:buClr>
              <a:buSzPts val="1800"/>
              <a:buChar char="•"/>
            </a:pPr>
            <a:r>
              <a:rPr b="0" i="0" lang="en-US" sz="1800" u="none" strike="noStrike">
                <a:latin typeface="Times New Roman"/>
                <a:ea typeface="Times New Roman"/>
                <a:cs typeface="Times New Roman"/>
                <a:sym typeface="Times New Roman"/>
              </a:rPr>
              <a:t>CaCl2 + 7 H2O-----&gt; CaCl</a:t>
            </a:r>
            <a:r>
              <a:rPr b="0" baseline="-25000" i="0" lang="en-US" sz="1800" u="none" strike="noStrike">
                <a:latin typeface="Times New Roman"/>
                <a:ea typeface="Times New Roman"/>
                <a:cs typeface="Times New Roman"/>
                <a:sym typeface="Times New Roman"/>
              </a:rPr>
              <a:t>2</a:t>
            </a:r>
            <a:r>
              <a:rPr b="0" i="0" lang="en-US" sz="1800" u="none" strike="noStrike">
                <a:latin typeface="Times New Roman"/>
                <a:ea typeface="Times New Roman"/>
                <a:cs typeface="Times New Roman"/>
                <a:sym typeface="Times New Roman"/>
              </a:rPr>
              <a:t>.7 H2O</a:t>
            </a:r>
            <a:endParaRPr/>
          </a:p>
          <a:p>
            <a:pPr indent="0" lvl="0" marL="0" rtl="0" algn="l">
              <a:lnSpc>
                <a:spcPct val="90000"/>
              </a:lnSpc>
              <a:spcBef>
                <a:spcPts val="750"/>
              </a:spcBef>
              <a:spcAft>
                <a:spcPts val="0"/>
              </a:spcAft>
              <a:buClr>
                <a:schemeClr val="dk1"/>
              </a:buClr>
              <a:buSzPts val="1800"/>
              <a:buNone/>
            </a:pPr>
            <a:r>
              <a:t/>
            </a:r>
            <a:endParaRPr b="0" i="0" sz="1800" u="none" strike="noStrike">
              <a:latin typeface="Times New Roman"/>
              <a:ea typeface="Times New Roman"/>
              <a:cs typeface="Times New Roman"/>
              <a:sym typeface="Times New Roman"/>
            </a:endParaRPr>
          </a:p>
        </p:txBody>
      </p:sp>
      <p:pic>
        <p:nvPicPr>
          <p:cNvPr id="258" name="Google Shape;258;p30"/>
          <p:cNvPicPr preferRelativeResize="0"/>
          <p:nvPr/>
        </p:nvPicPr>
        <p:blipFill rotWithShape="1">
          <a:blip r:embed="rId3">
            <a:alphaModFix/>
          </a:blip>
          <a:srcRect b="0" l="0" r="0" t="0"/>
          <a:stretch/>
        </p:blipFill>
        <p:spPr>
          <a:xfrm>
            <a:off x="228600" y="4476000"/>
            <a:ext cx="8686800" cy="23198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1800">
                <a:latin typeface="Times New Roman"/>
                <a:ea typeface="Times New Roman"/>
                <a:cs typeface="Times New Roman"/>
                <a:sym typeface="Times New Roman"/>
              </a:rPr>
              <a:t>3</a:t>
            </a:r>
            <a:r>
              <a:rPr b="1" i="0" lang="en-US" sz="1800" u="none" strike="noStrike">
                <a:latin typeface="Times New Roman"/>
                <a:ea typeface="Times New Roman"/>
                <a:cs typeface="Times New Roman"/>
                <a:sym typeface="Times New Roman"/>
              </a:rPr>
              <a:t>) Nitrogen by Kjeldahl’s Method: </a:t>
            </a:r>
            <a:r>
              <a:rPr b="0" i="0" lang="en-US" sz="1800" u="none" strike="noStrike">
                <a:latin typeface="Times New Roman"/>
                <a:ea typeface="Times New Roman"/>
                <a:cs typeface="Times New Roman"/>
                <a:sym typeface="Times New Roman"/>
              </a:rPr>
              <a:t>About 1 g of accurately weighed powdered 'coal is heated with concentrated H2SO4 along-with K2SO4(catalyst) in a long-necked flask(called Kjeldahl’s</a:t>
            </a:r>
            <a:r>
              <a:rPr lang="en-US" sz="1800">
                <a:latin typeface="Times New Roman"/>
                <a:ea typeface="Times New Roman"/>
                <a:cs typeface="Times New Roman"/>
                <a:sym typeface="Times New Roman"/>
              </a:rPr>
              <a:t> </a:t>
            </a:r>
            <a:r>
              <a:rPr b="0" i="0" lang="en-US" sz="1800" u="none" strike="noStrike">
                <a:latin typeface="Times New Roman"/>
                <a:ea typeface="Times New Roman"/>
                <a:cs typeface="Times New Roman"/>
                <a:sym typeface="Times New Roman"/>
              </a:rPr>
              <a:t>flask). After the solution becomes clear, it is treated with excess of KOH and the liberated ammonia is distilled over and absorbed in a known volume of standard acid solution. The unused acid is then determined by back titration with standard KOH solution. From the volume of acid used by ammonia liberated, the percentage of N in coal is calculated as:</a:t>
            </a:r>
            <a:endParaRPr/>
          </a:p>
          <a:p>
            <a:pPr indent="0" lvl="0" marL="0" rtl="0" algn="l">
              <a:lnSpc>
                <a:spcPct val="90000"/>
              </a:lnSpc>
              <a:spcBef>
                <a:spcPts val="750"/>
              </a:spcBef>
              <a:spcAft>
                <a:spcPts val="0"/>
              </a:spcAft>
              <a:buClr>
                <a:schemeClr val="dk1"/>
              </a:buClr>
              <a:buSzPts val="2100"/>
              <a:buNone/>
            </a:pPr>
            <a:r>
              <a:t/>
            </a:r>
            <a:endParaRPr/>
          </a:p>
        </p:txBody>
      </p:sp>
      <p:pic>
        <p:nvPicPr>
          <p:cNvPr id="264" name="Google Shape;264;p31"/>
          <p:cNvPicPr preferRelativeResize="0"/>
          <p:nvPr/>
        </p:nvPicPr>
        <p:blipFill rotWithShape="1">
          <a:blip r:embed="rId3">
            <a:alphaModFix/>
          </a:blip>
          <a:srcRect b="0" l="0" r="0" t="0"/>
          <a:stretch/>
        </p:blipFill>
        <p:spPr>
          <a:xfrm>
            <a:off x="2133600" y="209530"/>
            <a:ext cx="4267200" cy="1466870"/>
          </a:xfrm>
          <a:prstGeom prst="rect">
            <a:avLst/>
          </a:prstGeom>
          <a:noFill/>
          <a:ln>
            <a:noFill/>
          </a:ln>
        </p:spPr>
      </p:pic>
      <p:pic>
        <p:nvPicPr>
          <p:cNvPr id="265" name="Google Shape;265;p31"/>
          <p:cNvPicPr preferRelativeResize="0"/>
          <p:nvPr/>
        </p:nvPicPr>
        <p:blipFill rotWithShape="1">
          <a:blip r:embed="rId4">
            <a:alphaModFix/>
          </a:blip>
          <a:srcRect b="0" l="0" r="0" t="0"/>
          <a:stretch/>
        </p:blipFill>
        <p:spPr>
          <a:xfrm>
            <a:off x="533400" y="3686216"/>
            <a:ext cx="7831567" cy="31682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2"/>
          <p:cNvPicPr preferRelativeResize="0"/>
          <p:nvPr>
            <p:ph idx="1" type="body"/>
          </p:nvPr>
        </p:nvPicPr>
        <p:blipFill rotWithShape="1">
          <a:blip r:embed="rId3">
            <a:alphaModFix/>
          </a:blip>
          <a:srcRect b="0" l="0" r="0" t="0"/>
          <a:stretch/>
        </p:blipFill>
        <p:spPr>
          <a:xfrm>
            <a:off x="628650" y="762000"/>
            <a:ext cx="7886700" cy="48024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3"/>
          <p:cNvPicPr preferRelativeResize="0"/>
          <p:nvPr>
            <p:ph idx="1" type="body"/>
          </p:nvPr>
        </p:nvPicPr>
        <p:blipFill rotWithShape="1">
          <a:blip r:embed="rId3">
            <a:alphaModFix/>
          </a:blip>
          <a:srcRect b="0" l="0" r="0" t="0"/>
          <a:stretch/>
        </p:blipFill>
        <p:spPr>
          <a:xfrm>
            <a:off x="609856" y="914400"/>
            <a:ext cx="7886700" cy="1852457"/>
          </a:xfrm>
          <a:prstGeom prst="rect">
            <a:avLst/>
          </a:prstGeom>
          <a:noFill/>
          <a:ln>
            <a:noFill/>
          </a:ln>
        </p:spPr>
      </p:pic>
      <p:pic>
        <p:nvPicPr>
          <p:cNvPr id="276" name="Google Shape;276;p33"/>
          <p:cNvPicPr preferRelativeResize="0"/>
          <p:nvPr/>
        </p:nvPicPr>
        <p:blipFill rotWithShape="1">
          <a:blip r:embed="rId4">
            <a:alphaModFix/>
          </a:blip>
          <a:srcRect b="0" l="0" r="0" t="0"/>
          <a:stretch/>
        </p:blipFill>
        <p:spPr>
          <a:xfrm>
            <a:off x="616927" y="2667000"/>
            <a:ext cx="7899167" cy="38669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 type="body"/>
          </p:nvPr>
        </p:nvSpPr>
        <p:spPr>
          <a:xfrm>
            <a:off x="-76200" y="838200"/>
            <a:ext cx="8991600" cy="579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n-US"/>
              <a:t>Numerical 1: 0.2g of Coal Sample is accurately weighed and is burnt in a combustion apparatus. The gaseous products of combustion are absorbed in potash bulb and calcium chloride tubes of known weights. The increase in weight of potash bulb and CaCl2 tube are 0.66g and 0.08g respectively. Calculate the % C and % H in coal sample.</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Numerical 2: 3g of coal was heated in Kjeldahls flask and NH3 gas evolved was absorbed in 40mL of 0.5N HCl. After absorption the excess acid required 18.5mL of 0.5N KOH for exact neutralization. 2.3g of coal sample in quantitative analysis gave 0.35g BaSO4. Calculate % of N and S in coal sample. </a:t>
            </a:r>
            <a:endParaRPr/>
          </a:p>
          <a:p>
            <a:pPr indent="0" lvl="0" marL="0" rtl="0" algn="l">
              <a:lnSpc>
                <a:spcPct val="90000"/>
              </a:lnSpc>
              <a:spcBef>
                <a:spcPts val="750"/>
              </a:spcBef>
              <a:spcAft>
                <a:spcPts val="0"/>
              </a:spcAft>
              <a:buClr>
                <a:schemeClr val="dk1"/>
              </a:buClr>
              <a:buSzPct val="100000"/>
              <a:buNone/>
            </a:pPr>
            <a:r>
              <a:rPr lang="en-US"/>
              <a:t>Soln: Volume of NH3 consumed by 0.5N HCl is in terms of 0.5N KOH</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40ml of 0.5N HCl  = 40mL of 0.5N KOH---assumed---V1___blank</a:t>
            </a:r>
            <a:endParaRPr/>
          </a:p>
          <a:p>
            <a:pPr indent="0" lvl="0" marL="0" rtl="0" algn="l">
              <a:lnSpc>
                <a:spcPct val="90000"/>
              </a:lnSpc>
              <a:spcBef>
                <a:spcPts val="750"/>
              </a:spcBef>
              <a:spcAft>
                <a:spcPts val="0"/>
              </a:spcAft>
              <a:buClr>
                <a:schemeClr val="dk1"/>
              </a:buClr>
              <a:buSzPct val="100000"/>
              <a:buNone/>
            </a:pPr>
            <a:r>
              <a:rPr lang="en-US"/>
              <a:t>Unreacted acid = 18.5ml of 0.5N KOH----V2____back titration</a:t>
            </a:r>
            <a:endParaRPr/>
          </a:p>
          <a:p>
            <a:pPr indent="0" lvl="0" marL="0" rtl="0" algn="l">
              <a:lnSpc>
                <a:spcPct val="90000"/>
              </a:lnSpc>
              <a:spcBef>
                <a:spcPts val="750"/>
              </a:spcBef>
              <a:spcAft>
                <a:spcPts val="0"/>
              </a:spcAft>
              <a:buClr>
                <a:schemeClr val="dk1"/>
              </a:buClr>
              <a:buSzPct val="100000"/>
              <a:buNone/>
            </a:pPr>
            <a:r>
              <a:rPr lang="en-US"/>
              <a:t>Vol of acid reacted with absorbed NH3 in term of 0.5N KOH = 40 – 18.5ml = 21.5mL</a:t>
            </a:r>
            <a:endParaRPr/>
          </a:p>
          <a:p>
            <a:pPr indent="0" lvl="0" marL="0" rtl="0" algn="l">
              <a:lnSpc>
                <a:spcPct val="90000"/>
              </a:lnSpc>
              <a:spcBef>
                <a:spcPts val="750"/>
              </a:spcBef>
              <a:spcAft>
                <a:spcPts val="0"/>
              </a:spcAft>
              <a:buClr>
                <a:schemeClr val="dk1"/>
              </a:buClr>
              <a:buSzPct val="100000"/>
              <a:buNone/>
            </a:pPr>
            <a:r>
              <a:rPr lang="en-US"/>
              <a:t>% N = </a:t>
            </a:r>
            <a:r>
              <a:rPr lang="en-US" u="sng"/>
              <a:t>volume of acid consumed(V1-V2) x N KOH x 1.4 </a:t>
            </a:r>
            <a:endParaRPr/>
          </a:p>
          <a:p>
            <a:pPr indent="0" lvl="0" marL="0" rtl="0" algn="l">
              <a:lnSpc>
                <a:spcPct val="90000"/>
              </a:lnSpc>
              <a:spcBef>
                <a:spcPts val="750"/>
              </a:spcBef>
              <a:spcAft>
                <a:spcPts val="0"/>
              </a:spcAft>
              <a:buClr>
                <a:schemeClr val="dk1"/>
              </a:buClr>
              <a:buSzPct val="100000"/>
              <a:buNone/>
            </a:pPr>
            <a:r>
              <a:rPr lang="en-US"/>
              <a:t>                   weight of coal sample</a:t>
            </a:r>
            <a:endParaRPr/>
          </a:p>
          <a:p>
            <a:pPr indent="0" lvl="0" marL="0" rtl="0" algn="l">
              <a:lnSpc>
                <a:spcPct val="90000"/>
              </a:lnSpc>
              <a:spcBef>
                <a:spcPts val="750"/>
              </a:spcBef>
              <a:spcAft>
                <a:spcPts val="0"/>
              </a:spcAft>
              <a:buClr>
                <a:schemeClr val="dk1"/>
              </a:buClr>
              <a:buSzPct val="100000"/>
              <a:buNone/>
            </a:pPr>
            <a:r>
              <a:t/>
            </a:r>
            <a:endParaRPr/>
          </a:p>
          <a:p>
            <a:pPr indent="0" lvl="0" marL="0" rtl="0" algn="l">
              <a:lnSpc>
                <a:spcPct val="90000"/>
              </a:lnSpc>
              <a:spcBef>
                <a:spcPts val="750"/>
              </a:spcBef>
              <a:spcAft>
                <a:spcPts val="0"/>
              </a:spcAft>
              <a:buClr>
                <a:schemeClr val="dk1"/>
              </a:buClr>
              <a:buSzPct val="100000"/>
              <a:buNone/>
            </a:pPr>
            <a:r>
              <a:rPr lang="en-US"/>
              <a:t>% S  =</a:t>
            </a:r>
            <a:r>
              <a:rPr lang="en-US" u="sng"/>
              <a:t>   Wt of BaSO4 formed x 32x 100</a:t>
            </a:r>
            <a:endParaRPr/>
          </a:p>
          <a:p>
            <a:pPr indent="0" lvl="0" marL="0" rtl="0" algn="l">
              <a:lnSpc>
                <a:spcPct val="90000"/>
              </a:lnSpc>
              <a:spcBef>
                <a:spcPts val="750"/>
              </a:spcBef>
              <a:spcAft>
                <a:spcPts val="0"/>
              </a:spcAft>
              <a:buClr>
                <a:schemeClr val="dk1"/>
              </a:buClr>
              <a:buSzPct val="100000"/>
              <a:buNone/>
            </a:pPr>
            <a:r>
              <a:rPr lang="en-US"/>
              <a:t>                    wt of coal sample x 233 </a:t>
            </a:r>
            <a:endParaRPr/>
          </a:p>
          <a:p>
            <a:pPr indent="0" lvl="0" marL="0" rtl="0" algn="l">
              <a:lnSpc>
                <a:spcPct val="90000"/>
              </a:lnSpc>
              <a:spcBef>
                <a:spcPts val="750"/>
              </a:spcBef>
              <a:spcAft>
                <a:spcPts val="0"/>
              </a:spcAft>
              <a:buClr>
                <a:schemeClr val="dk1"/>
              </a:buClr>
              <a:buSzPct val="100000"/>
              <a:buNone/>
            </a:pPr>
            <a:r>
              <a:rPr lang="en-US"/>
              <a:t>Numerical 3: 2.5 g of coal was heated in Kjeldahls flask and NH3 gas evolved was absorbed in 40mL of 0.5 N HCl. After absorption the excess acid required 8.5mL of 0.25N KOH for exact neutralization. </a:t>
            </a:r>
            <a:endParaRPr/>
          </a:p>
          <a:p>
            <a:pPr indent="0" lvl="0" marL="0" rtl="0" algn="l">
              <a:lnSpc>
                <a:spcPct val="90000"/>
              </a:lnSpc>
              <a:spcBef>
                <a:spcPts val="750"/>
              </a:spcBef>
              <a:spcAft>
                <a:spcPts val="0"/>
              </a:spcAft>
              <a:buClr>
                <a:schemeClr val="dk1"/>
              </a:buClr>
              <a:buSzPct val="100000"/>
              <a:buNone/>
            </a:pPr>
            <a:r>
              <a:rPr lang="en-US"/>
              <a:t>Soln:</a:t>
            </a:r>
            <a:endParaRPr/>
          </a:p>
          <a:p>
            <a:pPr indent="0" lvl="0" marL="0" rtl="0" algn="l">
              <a:lnSpc>
                <a:spcPct val="90000"/>
              </a:lnSpc>
              <a:spcBef>
                <a:spcPts val="750"/>
              </a:spcBef>
              <a:spcAft>
                <a:spcPts val="0"/>
              </a:spcAft>
              <a:buClr>
                <a:schemeClr val="dk1"/>
              </a:buClr>
              <a:buSzPct val="100000"/>
              <a:buNone/>
            </a:pPr>
            <a:r>
              <a:rPr lang="en-US"/>
              <a:t>Blank titration = 40mL of 0.5N HCl = 40mL of 0.5N KOH</a:t>
            </a:r>
            <a:endParaRPr/>
          </a:p>
          <a:p>
            <a:pPr indent="0" lvl="0" marL="0" rtl="0" algn="l">
              <a:lnSpc>
                <a:spcPct val="90000"/>
              </a:lnSpc>
              <a:spcBef>
                <a:spcPts val="750"/>
              </a:spcBef>
              <a:spcAft>
                <a:spcPts val="0"/>
              </a:spcAft>
              <a:buClr>
                <a:schemeClr val="dk1"/>
              </a:buClr>
              <a:buSzPct val="100000"/>
              <a:buNone/>
            </a:pPr>
            <a:r>
              <a:rPr lang="en-US"/>
              <a:t>Back titration = 8.5mL of 0.25N KOH  =  __4.25__ml of 0.5N KOH----n1v1=n2v2</a:t>
            </a:r>
            <a:endParaRPr/>
          </a:p>
          <a:p>
            <a:pPr indent="0" lvl="0" marL="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rotWithShape="1">
          <a:blip r:embed="rId3">
            <a:alphaModFix/>
          </a:blip>
          <a:srcRect b="0" l="0" r="0" t="0"/>
          <a:stretch/>
        </p:blipFill>
        <p:spPr>
          <a:xfrm>
            <a:off x="0" y="1329069"/>
            <a:ext cx="9144000" cy="41998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Algerian"/>
              <a:buNone/>
            </a:pPr>
            <a:r>
              <a:rPr lang="en-US" sz="4800">
                <a:latin typeface="Algerian"/>
                <a:ea typeface="Algerian"/>
                <a:cs typeface="Algerian"/>
                <a:sym typeface="Algerian"/>
              </a:rPr>
              <a:t>SECONDARY BATTERIES</a:t>
            </a:r>
            <a:endParaRPr sz="4800">
              <a:latin typeface="Algerian"/>
              <a:ea typeface="Algerian"/>
              <a:cs typeface="Algerian"/>
              <a:sym typeface="Algerian"/>
            </a:endParaRPr>
          </a:p>
        </p:txBody>
      </p:sp>
    </p:spTree>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sz="4400">
                <a:latin typeface="Algerian"/>
                <a:ea typeface="Algerian"/>
                <a:cs typeface="Algerian"/>
                <a:sym typeface="Algerian"/>
              </a:rPr>
              <a:t>INTRODUCTION</a:t>
            </a:r>
            <a:endParaRPr sz="4400">
              <a:latin typeface="Algerian"/>
              <a:ea typeface="Algerian"/>
              <a:cs typeface="Algerian"/>
              <a:sym typeface="Algerian"/>
            </a:endParaRPr>
          </a:p>
        </p:txBody>
      </p:sp>
      <p:sp>
        <p:nvSpPr>
          <p:cNvPr id="297" name="Google Shape;297;p3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Bell MT"/>
                <a:ea typeface="Bell MT"/>
                <a:cs typeface="Bell MT"/>
                <a:sym typeface="Bell MT"/>
              </a:rPr>
              <a:t>Rechargeable batteries (also known as secondary cells) are batteries that potentially consist of reversible cell reactions that allow them to recharge, or regain their cell potential, through the work done by passing currents of electricity.</a:t>
            </a:r>
            <a:endParaRPr/>
          </a:p>
          <a:p>
            <a:pPr indent="-171450" lvl="0" marL="171450" rtl="0" algn="l">
              <a:lnSpc>
                <a:spcPct val="90000"/>
              </a:lnSpc>
              <a:spcBef>
                <a:spcPts val="750"/>
              </a:spcBef>
              <a:spcAft>
                <a:spcPts val="0"/>
              </a:spcAft>
              <a:buClr>
                <a:schemeClr val="dk1"/>
              </a:buClr>
              <a:buSzPts val="2200"/>
              <a:buNone/>
            </a:pPr>
            <a:br>
              <a:rPr lang="en-US" sz="2200">
                <a:latin typeface="Bell MT"/>
                <a:ea typeface="Bell MT"/>
                <a:cs typeface="Bell MT"/>
                <a:sym typeface="Bell MT"/>
              </a:rPr>
            </a:br>
            <a:endParaRPr sz="2200">
              <a:latin typeface="Bell MT"/>
              <a:ea typeface="Bell MT"/>
              <a:cs typeface="Bell MT"/>
              <a:sym typeface="Bell MT"/>
            </a:endParaRPr>
          </a:p>
        </p:txBody>
      </p:sp>
    </p:spTree>
  </p:cSld>
  <p:clrMapOvr>
    <a:masterClrMapping/>
  </p:clrMapOvr>
  <p:transition>
    <p:blinds/>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sz="4400">
                <a:latin typeface="Algerian"/>
                <a:ea typeface="Algerian"/>
                <a:cs typeface="Algerian"/>
                <a:sym typeface="Algerian"/>
              </a:rPr>
              <a:t>working</a:t>
            </a:r>
            <a:endParaRPr sz="4400">
              <a:latin typeface="Algerian"/>
              <a:ea typeface="Algerian"/>
              <a:cs typeface="Algerian"/>
              <a:sym typeface="Algerian"/>
            </a:endParaRPr>
          </a:p>
        </p:txBody>
      </p:sp>
      <p:sp>
        <p:nvSpPr>
          <p:cNvPr id="303" name="Google Shape;303;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Bell MT"/>
                <a:ea typeface="Bell MT"/>
                <a:cs typeface="Bell MT"/>
                <a:sym typeface="Bell MT"/>
              </a:rPr>
              <a:t>Rechargeable (or secondary) batteries contain active materials that can be regenerated by charging. All batteries have positive and negative terminals, marked (+) and (-) respectively, and two corresponding electrodes.  The electrodes must not touch each other, and are separated by the electrolyte, which facilitates the flow of electric charge between the electrodes.  A collector conducts the charge to the battery's exterior and through the load.</a:t>
            </a:r>
            <a:endParaRPr/>
          </a:p>
          <a:p>
            <a:pPr indent="-171450" lvl="0" marL="171450" rtl="0" algn="l">
              <a:lnSpc>
                <a:spcPct val="90000"/>
              </a:lnSpc>
              <a:spcBef>
                <a:spcPts val="750"/>
              </a:spcBef>
              <a:spcAft>
                <a:spcPts val="0"/>
              </a:spcAft>
              <a:buClr>
                <a:schemeClr val="dk1"/>
              </a:buClr>
              <a:buSzPts val="2400"/>
              <a:buNone/>
            </a:pPr>
            <a:r>
              <a:t/>
            </a:r>
            <a:endParaRPr sz="2400">
              <a:latin typeface="Bell MT"/>
              <a:ea typeface="Bell MT"/>
              <a:cs typeface="Bell MT"/>
              <a:sym typeface="Bell MT"/>
            </a:endParaRP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Bell MT"/>
                <a:ea typeface="Bell MT"/>
                <a:cs typeface="Bell MT"/>
                <a:sym typeface="Bell MT"/>
              </a:rPr>
              <a:t>When a battery is inserted into an electrical device, the device completes the circuit between the two terminals and triggers electrochemical reactions within the battery.  The anode undergoes an oxidation reaction with the electrolyte and releases electrons, while the cathode undergoes a reduction reaction and absorbs the free electrons.  The product of these two reactions is electricity, which is channeled out of the battery and into the device. </a:t>
            </a:r>
            <a:endParaRPr/>
          </a:p>
          <a:p>
            <a:pPr indent="-171450" lvl="0" marL="171450" rtl="0" algn="l">
              <a:lnSpc>
                <a:spcPct val="90000"/>
              </a:lnSpc>
              <a:spcBef>
                <a:spcPts val="750"/>
              </a:spcBef>
              <a:spcAft>
                <a:spcPts val="0"/>
              </a:spcAft>
              <a:buClr>
                <a:schemeClr val="dk1"/>
              </a:buClr>
              <a:buSzPts val="2400"/>
              <a:buNone/>
            </a:pPr>
            <a:r>
              <a:rPr lang="en-US" sz="2400">
                <a:latin typeface="Bell MT"/>
                <a:ea typeface="Bell MT"/>
                <a:cs typeface="Bell MT"/>
                <a:sym typeface="Bell MT"/>
              </a:rPr>
              <a:t> </a:t>
            </a:r>
            <a:endParaRPr/>
          </a:p>
          <a:p>
            <a:pPr indent="-38100" lvl="0" marL="171450" rtl="0" algn="l">
              <a:lnSpc>
                <a:spcPct val="90000"/>
              </a:lnSpc>
              <a:spcBef>
                <a:spcPts val="750"/>
              </a:spcBef>
              <a:spcAft>
                <a:spcPts val="0"/>
              </a:spcAft>
              <a:buClr>
                <a:schemeClr val="dk1"/>
              </a:buClr>
              <a:buSzPts val="2100"/>
              <a:buNone/>
            </a:pPr>
            <a:r>
              <a:t/>
            </a:r>
            <a:endParaRPr>
              <a:latin typeface="Bell MT"/>
              <a:ea typeface="Bell MT"/>
              <a:cs typeface="Bell MT"/>
              <a:sym typeface="Bell MT"/>
            </a:endParaRP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533400" y="2286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Classification of Energy</a:t>
            </a:r>
            <a:endParaRPr/>
          </a:p>
        </p:txBody>
      </p:sp>
      <p:pic>
        <p:nvPicPr>
          <p:cNvPr id="107" name="Google Shape;107;p4"/>
          <p:cNvPicPr preferRelativeResize="0"/>
          <p:nvPr>
            <p:ph idx="1" type="body"/>
          </p:nvPr>
        </p:nvPicPr>
        <p:blipFill rotWithShape="1">
          <a:blip r:embed="rId3">
            <a:alphaModFix/>
          </a:blip>
          <a:srcRect b="0" l="0" r="0" t="0"/>
          <a:stretch/>
        </p:blipFill>
        <p:spPr>
          <a:xfrm>
            <a:off x="914400" y="1524000"/>
            <a:ext cx="7543800" cy="4167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Bell MT"/>
                <a:ea typeface="Bell MT"/>
                <a:cs typeface="Bell MT"/>
                <a:sym typeface="Bell MT"/>
              </a:rPr>
              <a:t>When a secondary battery is recharged, its electrodes undergo an opposite process to the discharging action described above.  As the battery charger passes electricity through the battery, its cathode is oxidized and produces electrons which are then absorbed by the anode.  When the battery is fully charged, it can be connected to a load and discharged again.</a:t>
            </a:r>
            <a:endParaRPr/>
          </a:p>
          <a:p>
            <a:pPr indent="-171450" lvl="0" marL="171450" rtl="0" algn="l">
              <a:lnSpc>
                <a:spcPct val="90000"/>
              </a:lnSpc>
              <a:spcBef>
                <a:spcPts val="750"/>
              </a:spcBef>
              <a:spcAft>
                <a:spcPts val="0"/>
              </a:spcAft>
              <a:buClr>
                <a:schemeClr val="dk1"/>
              </a:buClr>
              <a:buSzPts val="2100"/>
              <a:buNone/>
            </a:pPr>
            <a:r>
              <a:rPr lang="en-US">
                <a:latin typeface="Bell MT"/>
                <a:ea typeface="Bell MT"/>
                <a:cs typeface="Bell MT"/>
                <a:sym typeface="Bell MT"/>
              </a:rPr>
              <a:t> </a:t>
            </a:r>
            <a:endParaRPr/>
          </a:p>
          <a:p>
            <a:pPr indent="-38100" lvl="0" marL="171450" rtl="0" algn="l">
              <a:lnSpc>
                <a:spcPct val="90000"/>
              </a:lnSpc>
              <a:spcBef>
                <a:spcPts val="750"/>
              </a:spcBef>
              <a:spcAft>
                <a:spcPts val="0"/>
              </a:spcAft>
              <a:buClr>
                <a:schemeClr val="dk1"/>
              </a:buClr>
              <a:buSzPts val="2100"/>
              <a:buNone/>
            </a:pPr>
            <a:r>
              <a:t/>
            </a:r>
            <a:endParaRPr>
              <a:latin typeface="Bell MT"/>
              <a:ea typeface="Bell MT"/>
              <a:cs typeface="Bell MT"/>
              <a:sym typeface="Bell MT"/>
            </a:endParaRP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sz="4400">
                <a:latin typeface="Algerian"/>
                <a:ea typeface="Algerian"/>
                <a:cs typeface="Algerian"/>
                <a:sym typeface="Algerian"/>
              </a:rPr>
              <a:t>Working(charging)</a:t>
            </a:r>
            <a:endParaRPr sz="4400">
              <a:latin typeface="Algerian"/>
              <a:ea typeface="Algerian"/>
              <a:cs typeface="Algerian"/>
              <a:sym typeface="Algerian"/>
            </a:endParaRPr>
          </a:p>
        </p:txBody>
      </p:sp>
      <p:pic>
        <p:nvPicPr>
          <p:cNvPr descr="Image result for secondary batteries" id="319" name="Google Shape;319;p41"/>
          <p:cNvPicPr preferRelativeResize="0"/>
          <p:nvPr>
            <p:ph idx="1" type="body"/>
          </p:nvPr>
        </p:nvPicPr>
        <p:blipFill rotWithShape="1">
          <a:blip r:embed="rId3">
            <a:alphaModFix/>
          </a:blip>
          <a:srcRect b="0" l="0" r="0" t="0"/>
          <a:stretch/>
        </p:blipFill>
        <p:spPr>
          <a:xfrm>
            <a:off x="1219200" y="2057400"/>
            <a:ext cx="5257800" cy="4419600"/>
          </a:xfrm>
          <a:prstGeom prst="rect">
            <a:avLst/>
          </a:prstGeom>
          <a:noFill/>
          <a:ln>
            <a:noFill/>
          </a:ln>
        </p:spPr>
      </p:pic>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p:nvPr/>
        </p:nvSpPr>
        <p:spPr>
          <a:xfrm>
            <a:off x="3589227" y="2996951"/>
            <a:ext cx="4176463" cy="1077218"/>
          </a:xfrm>
          <a:prstGeom prst="rect">
            <a:avLst/>
          </a:prstGeom>
          <a:gradFill>
            <a:gsLst>
              <a:gs pos="0">
                <a:srgbClr val="A5BF98"/>
              </a:gs>
              <a:gs pos="50000">
                <a:srgbClr val="C7D5C1"/>
              </a:gs>
              <a:gs pos="100000">
                <a:srgbClr val="E2EAE1"/>
              </a:gs>
            </a:gsLst>
            <a:lin ang="5400000" scaled="0"/>
          </a:gra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2F6B09"/>
                </a:solidFill>
                <a:latin typeface="Arial"/>
                <a:ea typeface="Arial"/>
                <a:cs typeface="Arial"/>
                <a:sym typeface="Arial"/>
              </a:rPr>
              <a:t>Types Of Secondary Batteries</a:t>
            </a:r>
            <a:endParaRPr b="1" i="0" sz="3200" u="none" cap="none" strike="noStrike">
              <a:solidFill>
                <a:srgbClr val="2F6B09"/>
              </a:solidFill>
              <a:latin typeface="Calibri"/>
              <a:ea typeface="Calibri"/>
              <a:cs typeface="Calibri"/>
              <a:sym typeface="Calibri"/>
            </a:endParaRPr>
          </a:p>
        </p:txBody>
      </p:sp>
      <p:sp>
        <p:nvSpPr>
          <p:cNvPr id="325" name="Google Shape;325;p42"/>
          <p:cNvSpPr/>
          <p:nvPr/>
        </p:nvSpPr>
        <p:spPr>
          <a:xfrm>
            <a:off x="4583835" y="1402177"/>
            <a:ext cx="2880320" cy="1223896"/>
          </a:xfrm>
          <a:prstGeom prst="wedgeEllipseCallout">
            <a:avLst>
              <a:gd fmla="val -31415" name="adj1"/>
              <a:gd fmla="val 80289" name="adj2"/>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42"/>
          <p:cNvSpPr/>
          <p:nvPr/>
        </p:nvSpPr>
        <p:spPr>
          <a:xfrm>
            <a:off x="5123895" y="1515299"/>
            <a:ext cx="18002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lt1"/>
                </a:solidFill>
                <a:latin typeface="Overlock"/>
                <a:ea typeface="Overlock"/>
                <a:cs typeface="Overlock"/>
                <a:sym typeface="Overlock"/>
              </a:rPr>
              <a:t>lead–acid battery</a:t>
            </a:r>
            <a:endParaRPr b="0" i="0" sz="2800" u="none" cap="none" strike="noStrike">
              <a:solidFill>
                <a:schemeClr val="lt1"/>
              </a:solidFill>
              <a:latin typeface="Overlock"/>
              <a:ea typeface="Overlock"/>
              <a:cs typeface="Overlock"/>
              <a:sym typeface="Overlock"/>
            </a:endParaRPr>
          </a:p>
        </p:txBody>
      </p:sp>
      <p:sp>
        <p:nvSpPr>
          <p:cNvPr id="327" name="Google Shape;327;p42"/>
          <p:cNvSpPr/>
          <p:nvPr/>
        </p:nvSpPr>
        <p:spPr>
          <a:xfrm>
            <a:off x="179512" y="2870212"/>
            <a:ext cx="2664296" cy="2019565"/>
          </a:xfrm>
          <a:prstGeom prst="wedgeEllipseCallout">
            <a:avLst>
              <a:gd fmla="val 76808" name="adj1"/>
              <a:gd fmla="val -23550" name="adj2"/>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42"/>
          <p:cNvSpPr/>
          <p:nvPr/>
        </p:nvSpPr>
        <p:spPr>
          <a:xfrm rot="10800000">
            <a:off x="2266121" y="5332351"/>
            <a:ext cx="2571932" cy="1304434"/>
          </a:xfrm>
          <a:prstGeom prst="wedgeEllipseCallout">
            <a:avLst>
              <a:gd fmla="val -17030" name="adj1"/>
              <a:gd fmla="val 142938" name="adj2"/>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9" name="Google Shape;329;p42"/>
          <p:cNvSpPr/>
          <p:nvPr/>
        </p:nvSpPr>
        <p:spPr>
          <a:xfrm>
            <a:off x="669723" y="3073895"/>
            <a:ext cx="169247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Overlock"/>
                <a:ea typeface="Overlock"/>
                <a:cs typeface="Overlock"/>
                <a:sym typeface="Overlock"/>
              </a:rPr>
              <a:t>nickel–cadimium battery</a:t>
            </a:r>
            <a:endParaRPr b="0" i="0" sz="2400" u="none" cap="none" strike="noStrike">
              <a:solidFill>
                <a:schemeClr val="lt1"/>
              </a:solidFill>
              <a:latin typeface="Overlock"/>
              <a:ea typeface="Overlock"/>
              <a:cs typeface="Overlock"/>
              <a:sym typeface="Overlock"/>
            </a:endParaRPr>
          </a:p>
        </p:txBody>
      </p:sp>
      <p:sp>
        <p:nvSpPr>
          <p:cNvPr id="330" name="Google Shape;330;p42"/>
          <p:cNvSpPr/>
          <p:nvPr/>
        </p:nvSpPr>
        <p:spPr>
          <a:xfrm>
            <a:off x="2216243" y="5085184"/>
            <a:ext cx="2674933" cy="13542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dk1"/>
                </a:solidFill>
                <a:latin typeface="Calibri"/>
                <a:ea typeface="Calibri"/>
                <a:cs typeface="Calibri"/>
                <a:sym typeface="Calibri"/>
              </a:rPr>
              <a:t> </a:t>
            </a:r>
            <a:r>
              <a:rPr b="0" i="0" lang="en-US" sz="2800" u="none" cap="none" strike="noStrike">
                <a:solidFill>
                  <a:schemeClr val="lt1"/>
                </a:solidFill>
                <a:latin typeface="Overlock"/>
                <a:ea typeface="Overlock"/>
                <a:cs typeface="Overlock"/>
                <a:sym typeface="Overlock"/>
              </a:rPr>
              <a:t>lithium-ion battery</a:t>
            </a:r>
            <a:endParaRPr b="0" i="0" sz="2800" u="none" cap="none" strike="noStrike">
              <a:solidFill>
                <a:schemeClr val="lt1"/>
              </a:solidFill>
              <a:latin typeface="Overlock"/>
              <a:ea typeface="Overlock"/>
              <a:cs typeface="Overlock"/>
              <a:sym typeface="Overlock"/>
            </a:endParaRPr>
          </a:p>
        </p:txBody>
      </p:sp>
    </p:spTree>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ctrTitle"/>
          </p:nvPr>
        </p:nvSpPr>
        <p:spPr>
          <a:xfrm>
            <a:off x="1971674" y="2010832"/>
            <a:ext cx="5111752" cy="15155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57070"/>
              </a:buClr>
              <a:buSzPts val="4400"/>
              <a:buFont typeface="Algerian"/>
              <a:buNone/>
            </a:pPr>
            <a:r>
              <a:rPr lang="en-US" sz="4400">
                <a:solidFill>
                  <a:srgbClr val="757070"/>
                </a:solidFill>
                <a:latin typeface="Algerian"/>
                <a:ea typeface="Algerian"/>
                <a:cs typeface="Algerian"/>
                <a:sym typeface="Algerian"/>
              </a:rPr>
              <a:t>1.Lead acid Batteries</a:t>
            </a:r>
            <a:endParaRPr sz="4400">
              <a:solidFill>
                <a:srgbClr val="757070"/>
              </a:solidFill>
              <a:latin typeface="Algerian"/>
              <a:ea typeface="Algerian"/>
              <a:cs typeface="Algerian"/>
              <a:sym typeface="Algerian"/>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p:nvPr/>
        </p:nvSpPr>
        <p:spPr>
          <a:xfrm>
            <a:off x="228600" y="504885"/>
            <a:ext cx="5029200"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1</a:t>
            </a: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Chemistry of a Lead Acid Battery</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2</a:t>
            </a: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Composition of a Lead Acid Battery</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Positive Plate: Lead Oxide (PbO)</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Negative Plate: Lead (Pb)</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Electrolyte: sulphuric acid (H2SO4)</a:t>
            </a:r>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3</a:t>
            </a: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Review of Acid Terminology</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Strong vs. Weak Acids</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Strong acids completely ionize in water</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EX: HCl 🡪 H+ + Cl- (HCl + H2O 🡪 H3O+ + Cl-)</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Weak acids partially ionize in water</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EX: HC2H3O2 ⇌ H+ + C2H3O2-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(note ⇌ versus ) Monoprotic vs. Diprotic Acids</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Monoprotic acid has one H+ (EX: HCl)</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Diprotic acid has two H+ (EX: H2SO4)          </a:t>
            </a:r>
            <a:endParaRPr b="0" i="0" sz="1800" u="none" cap="none" strike="noStrike">
              <a:solidFill>
                <a:schemeClr val="dk1"/>
              </a:solidFill>
              <a:latin typeface="Calibri"/>
              <a:ea typeface="Calibri"/>
              <a:cs typeface="Calibri"/>
              <a:sym typeface="Calibri"/>
            </a:endParaRPr>
          </a:p>
        </p:txBody>
      </p:sp>
      <p:pic>
        <p:nvPicPr>
          <p:cNvPr id="341" name="Google Shape;341;p44"/>
          <p:cNvPicPr preferRelativeResize="0"/>
          <p:nvPr/>
        </p:nvPicPr>
        <p:blipFill rotWithShape="1">
          <a:blip r:embed="rId6">
            <a:alphaModFix/>
          </a:blip>
          <a:srcRect b="0" l="0" r="0" t="0"/>
          <a:stretch/>
        </p:blipFill>
        <p:spPr>
          <a:xfrm>
            <a:off x="5257800" y="3057525"/>
            <a:ext cx="3733800" cy="3571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p:nvPr/>
        </p:nvSpPr>
        <p:spPr>
          <a:xfrm>
            <a:off x="533400" y="837486"/>
            <a:ext cx="7467600"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4</a:t>
            </a:r>
            <a:r>
              <a:rPr b="0" i="0" lang="en-US" sz="1800" u="none" cap="none" strike="noStrike">
                <a:solidFill>
                  <a:schemeClr val="dk1"/>
                </a:solidFill>
                <a:latin typeface="Calibri"/>
                <a:ea typeface="Calibri"/>
                <a:cs typeface="Calibri"/>
                <a:sym typeface="Calibri"/>
              </a:rPr>
              <a:t> The Electrolyte: H2SO4</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H2SO4 is classified as a strong acid (completely ionizes) but that is not exactly true. The first ionization of H2SO4 is complete and occurs instantly when in water.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 H2SO4 🡪 H+ + HSO4-</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But! The second ionization is extremely partial.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 HSO4- ⇌ H+ + SO4-2 (Ka = 0.012!)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is very important in understanding the chemistry of a lead acid battery!</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5</a:t>
            </a:r>
            <a:r>
              <a:rPr lang="en-US" sz="1800">
                <a:solidFill>
                  <a:schemeClr val="dk1"/>
                </a:solidFill>
                <a:latin typeface="Calibri"/>
                <a:ea typeface="Calibri"/>
                <a:cs typeface="Calibri"/>
                <a:sym typeface="Calibri"/>
              </a:rPr>
              <a:t> for understanding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general, is sulfuric acid considered a strong or weak acid?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Strong- Why is sulfuric acid considered to be strong?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It completely ionizes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What ion related to sulfuric acid is weak?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HSO4̶- Why is the bisulfate ion, HSO4̶ considered weak?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It partially ionizes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p:nvPr/>
        </p:nvSpPr>
        <p:spPr>
          <a:xfrm>
            <a:off x="457200" y="289679"/>
            <a:ext cx="7391400"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6</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Lead Acid Batteries are rechargable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This leads to two different sets of redox reactions.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discharging phase. The charging phase.</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7</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Chemistry of Discharge Phase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Negative plate reaction (oxidation):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 + HSO4̶  🡪 PbSO4 + H 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Positive plate reaction (reduction):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PbO2 + HSO4̶ + 3H+ + 2e- 🡪 PbSO4 + 2H2O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Overall discharge redox reaction: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 + PbO2 + 2 HSO4̶ + 2H+ 🡪 2 PbSO4 + 2H2O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or…Pb + PbO2 + 2 H2SO4 🡪 2 PbSO4 + 2H2O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states are removed for simplicity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 PbO2, and PbSO4 are always solids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HSO4-, H+, and H2SO4 are always aqueous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H2O is always a liquid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p:nvPr/>
        </p:nvSpPr>
        <p:spPr>
          <a:xfrm>
            <a:off x="381000" y="381000"/>
            <a:ext cx="7620000"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8</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The flow of electrons = ELECTRICITY!</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9</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Chemistry of Charge Phase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Negative plate reaction (reduction):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PbSO4 + H e- 🡪 Pb + HSO4̶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Positive plate reaction (oxidation):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PbSO4 + 2H2O 🡪 PbO2 + HSO4̶ H+ + 2e-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Overall charge redox reaction: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PbSO4 + 2H2O 🡪 Pb + PbO2 + 2 HSO4̶ + 2H+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or…2 PbSO4 + 2H2O 🡪 Pb + PbO2 + 2 H2SO4</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10</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for understanding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What metal is always at the negative plate?  Pb</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What compound is always at the positive plate? PbO2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What is the electrolyte in a battery? H2SO4 or HSO4̶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What compound is the “waste” product of discharge and has to be removed in the charging process? (think!) PbSO4</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p:nvPr/>
        </p:nvSpPr>
        <p:spPr>
          <a:xfrm>
            <a:off x="498764" y="3289280"/>
            <a:ext cx="71628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11</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Why do batteries “die”?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Dead Battery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New Battery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When the battery discharges solid PbSO4 is formed.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a new battery, the PbSO4 is in a spongy form which can easily be converted back to Pb and PbO2.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Over time the PbSO4 will tend to crystallize.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crystallized PbSO4 cannot be converted back to Pb and PbO2 so there is not only less reactant material but it also coats the surface of the Pb and PbO2.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New Battery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Dead Battery</a:t>
            </a:r>
            <a:endParaRPr/>
          </a:p>
        </p:txBody>
      </p:sp>
      <p:sp>
        <p:nvSpPr>
          <p:cNvPr id="362" name="Google Shape;362;p48"/>
          <p:cNvSpPr/>
          <p:nvPr/>
        </p:nvSpPr>
        <p:spPr>
          <a:xfrm>
            <a:off x="843786" y="392668"/>
            <a:ext cx="6776214"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66666"/>
              </a:buClr>
              <a:buSzPts val="1800"/>
              <a:buFont typeface="Arial"/>
              <a:buNone/>
            </a:pPr>
            <a:r>
              <a:rPr b="0" i="0" lang="en-US" sz="1800" u="none" cap="none" strike="noStrike">
                <a:solidFill>
                  <a:srgbClr val="666666"/>
                </a:solidFill>
                <a:latin typeface="Arial"/>
                <a:ea typeface="Arial"/>
                <a:cs typeface="Arial"/>
                <a:sym typeface="Arial"/>
              </a:rPr>
              <a:t>The combi</a:t>
            </a:r>
            <a:r>
              <a:rPr lang="en-US" sz="1800">
                <a:solidFill>
                  <a:schemeClr val="dk1"/>
                </a:solidFill>
                <a:latin typeface="Arial"/>
                <a:ea typeface="Arial"/>
                <a:cs typeface="Arial"/>
                <a:sym typeface="Arial"/>
              </a:rPr>
              <a:t>ned equation for both the processes is represented as</a:t>
            </a:r>
            <a:endParaRPr b="0" i="0" sz="1800" u="none" cap="none" strike="noStrike">
              <a:solidFill>
                <a:schemeClr val="dk1"/>
              </a:solidFill>
              <a:latin typeface="Arial"/>
              <a:ea typeface="Arial"/>
              <a:cs typeface="Arial"/>
              <a:sym typeface="Arial"/>
            </a:endParaRPr>
          </a:p>
        </p:txBody>
      </p:sp>
      <p:pic>
        <p:nvPicPr>
          <p:cNvPr descr="Discharge and Recharge Process" id="363" name="Google Shape;363;p48"/>
          <p:cNvPicPr preferRelativeResize="0"/>
          <p:nvPr/>
        </p:nvPicPr>
        <p:blipFill rotWithShape="1">
          <a:blip r:embed="rId4">
            <a:alphaModFix/>
          </a:blip>
          <a:srcRect b="14739" l="0" r="0" t="0"/>
          <a:stretch/>
        </p:blipFill>
        <p:spPr>
          <a:xfrm>
            <a:off x="3938017" y="914400"/>
            <a:ext cx="3681983" cy="32700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p:nvPr/>
        </p:nvSpPr>
        <p:spPr>
          <a:xfrm>
            <a:off x="381000" y="608886"/>
            <a:ext cx="7620000"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Life</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The optimum functional temperature for lead acid battery is 25</a:t>
            </a:r>
            <a:r>
              <a:rPr baseline="30000" lang="en-US" sz="1800">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C which means 77</a:t>
            </a:r>
            <a:r>
              <a:rPr baseline="30000" lang="en-US" sz="1800">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F. The increase in the range of temperature shortens longevity. A per the rule, for every 80oC increase in temperature, it reduces the half-life of the battery. While a value regulated battery that functions at 25</a:t>
            </a:r>
            <a:r>
              <a:rPr baseline="30000" lang="en-US" sz="1800">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C  has a </a:t>
            </a:r>
            <a:r>
              <a:rPr b="1" lang="en-US" sz="1800">
                <a:solidFill>
                  <a:schemeClr val="dk1"/>
                </a:solidFill>
                <a:latin typeface="Calibri"/>
                <a:ea typeface="Calibri"/>
                <a:cs typeface="Calibri"/>
                <a:sym typeface="Calibri"/>
              </a:rPr>
              <a:t>lead acid battery life</a:t>
            </a:r>
            <a:r>
              <a:rPr lang="en-US" sz="1800">
                <a:solidFill>
                  <a:schemeClr val="dk1"/>
                </a:solidFill>
                <a:latin typeface="Calibri"/>
                <a:ea typeface="Calibri"/>
                <a:cs typeface="Calibri"/>
                <a:sym typeface="Calibri"/>
              </a:rPr>
              <a:t> of 10 years. And when this is operated at 33</a:t>
            </a:r>
            <a:r>
              <a:rPr baseline="30000" lang="en-US" sz="1800">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C, it has a life period of 5 years only.</a:t>
            </a:r>
            <a:endParaRPr/>
          </a:p>
          <a:p>
            <a:pPr indent="0" lvl="0" marL="0" marR="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1800">
                <a:solidFill>
                  <a:schemeClr val="dk1"/>
                </a:solidFill>
                <a:latin typeface="Calibri"/>
                <a:ea typeface="Calibri"/>
                <a:cs typeface="Calibri"/>
                <a:sym typeface="Calibri"/>
              </a:rPr>
              <a:t>Lead Acid Battery Applications</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These are employed in emergency lightening to provide power for sump pumps.</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Used in electric motors</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Submarines</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Nuclear submarines</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228600" y="152400"/>
            <a:ext cx="8534400" cy="914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Distinction: Conventional (non-renewable) and nonconventional energy (renewable) sources. </a:t>
            </a:r>
            <a:endParaRPr/>
          </a:p>
        </p:txBody>
      </p:sp>
      <p:pic>
        <p:nvPicPr>
          <p:cNvPr id="113" name="Google Shape;113;p5"/>
          <p:cNvPicPr preferRelativeResize="0"/>
          <p:nvPr>
            <p:ph idx="1" type="body"/>
          </p:nvPr>
        </p:nvPicPr>
        <p:blipFill rotWithShape="1">
          <a:blip r:embed="rId3">
            <a:alphaModFix/>
          </a:blip>
          <a:srcRect b="0" l="0" r="0" t="0"/>
          <a:stretch/>
        </p:blipFill>
        <p:spPr>
          <a:xfrm>
            <a:off x="1066800" y="1547812"/>
            <a:ext cx="6858000" cy="4454165"/>
          </a:xfrm>
          <a:prstGeom prst="rect">
            <a:avLst/>
          </a:prstGeom>
          <a:noFill/>
          <a:ln>
            <a:noFill/>
          </a:ln>
        </p:spPr>
      </p:pic>
      <p:pic>
        <p:nvPicPr>
          <p:cNvPr descr="Differentiate between renewable and non - renewable natural resources." id="114" name="Google Shape;114;p5"/>
          <p:cNvPicPr preferRelativeResize="0"/>
          <p:nvPr/>
        </p:nvPicPr>
        <p:blipFill rotWithShape="1">
          <a:blip r:embed="rId4">
            <a:alphaModFix/>
          </a:blip>
          <a:srcRect b="0" l="0" r="0" t="0"/>
          <a:stretch/>
        </p:blipFill>
        <p:spPr>
          <a:xfrm>
            <a:off x="411480" y="1066800"/>
            <a:ext cx="8560396" cy="5638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INTRODUCTION</a:t>
            </a:r>
            <a:endParaRPr/>
          </a:p>
        </p:txBody>
      </p:sp>
      <p:sp>
        <p:nvSpPr>
          <p:cNvPr id="375" name="Google Shape;375;p5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800"/>
              <a:buChar char="•"/>
            </a:pPr>
            <a:r>
              <a:rPr lang="en-US" sz="1800"/>
              <a:t>The nickel–cadmium battery is a type of rechargeable battery using nickel oxide hydroxide and metallic cadmium as electrodes. Ni-Cd batteries are made in a wide range of sizes and capacities.</a:t>
            </a:r>
            <a:endParaRPr/>
          </a:p>
          <a:p>
            <a:pPr indent="-171450" lvl="0" marL="171450" rtl="0" algn="l">
              <a:lnSpc>
                <a:spcPct val="90000"/>
              </a:lnSpc>
              <a:spcBef>
                <a:spcPts val="750"/>
              </a:spcBef>
              <a:spcAft>
                <a:spcPts val="0"/>
              </a:spcAft>
              <a:buClr>
                <a:schemeClr val="dk1"/>
              </a:buClr>
              <a:buSzPts val="1800"/>
              <a:buChar char="•"/>
            </a:pPr>
            <a:r>
              <a:rPr lang="en-US" sz="1800" u="sng"/>
              <a:t>Nickel</a:t>
            </a:r>
            <a:r>
              <a:rPr lang="en-US" sz="1800"/>
              <a:t>(hydroxide)–</a:t>
            </a:r>
            <a:r>
              <a:rPr lang="en-US" sz="1800" u="sng"/>
              <a:t>cadmium</a:t>
            </a:r>
            <a:r>
              <a:rPr lang="en-US" sz="1800"/>
              <a:t> systems are the most common small rechargeable battery type for portable appliances. The sealed cells are equipped with “jelly roll” electrodes, which allow high current to be delivered in an efficient way. These batteries are capable of delivering exceptionally high currents, can be rapidly recharged hundreds of times, and are tolerant of abuse such as over discharging or overcharging.</a:t>
            </a:r>
            <a:endParaRPr/>
          </a:p>
          <a:p>
            <a:pPr indent="-171450" lvl="0" marL="171450" rtl="0" algn="l">
              <a:lnSpc>
                <a:spcPct val="90000"/>
              </a:lnSpc>
              <a:spcBef>
                <a:spcPts val="750"/>
              </a:spcBef>
              <a:spcAft>
                <a:spcPts val="0"/>
              </a:spcAft>
              <a:buClr>
                <a:schemeClr val="dk1"/>
              </a:buClr>
              <a:buSzPts val="1800"/>
              <a:buChar char="•"/>
            </a:pPr>
            <a:r>
              <a:rPr lang="en-US" sz="1800"/>
              <a:t>It produces a voltage of about 1.4 V</a:t>
            </a:r>
            <a:endParaRPr/>
          </a:p>
        </p:txBody>
      </p:sp>
      <p:pic>
        <p:nvPicPr>
          <p:cNvPr descr="C:\Users\Lenovo\Desktop\nicd-structure.png" id="376" name="Google Shape;376;p50"/>
          <p:cNvPicPr preferRelativeResize="0"/>
          <p:nvPr/>
        </p:nvPicPr>
        <p:blipFill rotWithShape="1">
          <a:blip r:embed="rId3">
            <a:alphaModFix/>
          </a:blip>
          <a:srcRect b="0" l="0" r="0" t="0"/>
          <a:stretch/>
        </p:blipFill>
        <p:spPr>
          <a:xfrm>
            <a:off x="4572000" y="4357694"/>
            <a:ext cx="3643337" cy="2214578"/>
          </a:xfrm>
          <a:prstGeom prst="rect">
            <a:avLst/>
          </a:prstGeom>
          <a:noFill/>
          <a:ln>
            <a:noFill/>
          </a:ln>
        </p:spPr>
      </p:pic>
      <p:sp>
        <p:nvSpPr>
          <p:cNvPr id="377" name="Google Shape;377;p50"/>
          <p:cNvSpPr txBox="1"/>
          <p:nvPr/>
        </p:nvSpPr>
        <p:spPr>
          <a:xfrm>
            <a:off x="533400" y="228600"/>
            <a:ext cx="7851648" cy="1828800"/>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rgbClr val="FFF8EF"/>
              </a:buClr>
              <a:buSzPct val="100000"/>
              <a:buFont typeface="Calibri"/>
              <a:buNone/>
            </a:pPr>
            <a:r>
              <a:rPr b="1" lang="en-US" sz="3800" cap="none">
                <a:solidFill>
                  <a:srgbClr val="FFF8EF"/>
                </a:solidFill>
                <a:latin typeface="Calibri"/>
                <a:ea typeface="Calibri"/>
                <a:cs typeface="Calibri"/>
                <a:sym typeface="Calibri"/>
              </a:rPr>
              <a:t>2. NICKEL-CADMIUM BATTERY</a:t>
            </a:r>
            <a:endParaRPr b="1" sz="3800" cap="none">
              <a:solidFill>
                <a:srgbClr val="FFF8E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INVENTIONS AND SCOPE</a:t>
            </a:r>
            <a:endParaRPr/>
          </a:p>
        </p:txBody>
      </p:sp>
      <p:sp>
        <p:nvSpPr>
          <p:cNvPr id="383" name="Google Shape;383;p5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2000"/>
              <a:buChar char="•"/>
            </a:pPr>
            <a:r>
              <a:rPr lang="en-US" sz="2000"/>
              <a:t>Nickel-cadmium (NiCd)</a:t>
            </a:r>
            <a:endParaRPr/>
          </a:p>
          <a:p>
            <a:pPr indent="-171450" lvl="0" marL="171450" rtl="0" algn="l">
              <a:lnSpc>
                <a:spcPct val="90000"/>
              </a:lnSpc>
              <a:spcBef>
                <a:spcPts val="750"/>
              </a:spcBef>
              <a:spcAft>
                <a:spcPts val="0"/>
              </a:spcAft>
              <a:buClr>
                <a:schemeClr val="dk1"/>
              </a:buClr>
              <a:buSzPts val="2000"/>
              <a:buChar char="•"/>
            </a:pPr>
            <a:r>
              <a:rPr lang="en-US" sz="2000"/>
              <a:t>Invented by Waldemar Jungner in 1899. Developments were slow, but in 1932, advancements were made to deposit the active materials inside a porous nickel-plated electrode. Further improvements occurred in 1947 by absorbing the gases generated during charge, which led to the modern sealed NiCd battery.</a:t>
            </a:r>
            <a:endParaRPr/>
          </a:p>
          <a:p>
            <a:pPr indent="-171450" lvl="0" marL="171450" rtl="0" algn="l">
              <a:lnSpc>
                <a:spcPct val="90000"/>
              </a:lnSpc>
              <a:spcBef>
                <a:spcPts val="750"/>
              </a:spcBef>
              <a:spcAft>
                <a:spcPts val="0"/>
              </a:spcAft>
              <a:buClr>
                <a:schemeClr val="dk1"/>
              </a:buClr>
              <a:buSzPts val="2000"/>
              <a:buChar char="•"/>
            </a:pPr>
            <a:r>
              <a:rPr lang="en-US" sz="2000"/>
              <a:t>For many years, NiCd was the preferred battery choice for two-way radios, emergency medical equipment, professional video cameras and power tools. In the late 1980s, the ultra-high capacity NiCd rocked the world with capacities that were up to 60 percent higher than the standard NiCd.</a:t>
            </a:r>
            <a:endParaRPr/>
          </a:p>
          <a:p>
            <a:pPr indent="-171450" lvl="0" marL="171450" rtl="0" algn="l">
              <a:lnSpc>
                <a:spcPct val="90000"/>
              </a:lnSpc>
              <a:spcBef>
                <a:spcPts val="750"/>
              </a:spcBef>
              <a:spcAft>
                <a:spcPts val="0"/>
              </a:spcAft>
              <a:buClr>
                <a:schemeClr val="dk1"/>
              </a:buClr>
              <a:buSzPts val="2000"/>
              <a:buChar char="•"/>
            </a:pPr>
            <a:r>
              <a:rPr lang="en-US" sz="2000"/>
              <a:t>Since the disposal of battery is hazardous to environment alternative cells are being used such as paper battery</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RECENT TRENDS</a:t>
            </a:r>
            <a:endParaRPr/>
          </a:p>
        </p:txBody>
      </p:sp>
      <p:sp>
        <p:nvSpPr>
          <p:cNvPr id="389" name="Google Shape;389;p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85000" lnSpcReduction="20000"/>
          </a:bodyPr>
          <a:lstStyle/>
          <a:p>
            <a:pPr indent="-171450" lvl="0" marL="171450" rtl="0" algn="l">
              <a:lnSpc>
                <a:spcPct val="90000"/>
              </a:lnSpc>
              <a:spcBef>
                <a:spcPts val="0"/>
              </a:spcBef>
              <a:spcAft>
                <a:spcPts val="0"/>
              </a:spcAft>
              <a:buClr>
                <a:schemeClr val="dk1"/>
              </a:buClr>
              <a:buSzPct val="100000"/>
              <a:buNone/>
            </a:pPr>
            <a:r>
              <a:rPr lang="en-US"/>
              <a:t>The primary trade-off with Ni–Cd batteries is their higher cost and the use of cadmium. This heavy metal is an environmental hazard, and is highly toxic to all higher forms of  batteries.</a:t>
            </a:r>
            <a:endParaRPr/>
          </a:p>
          <a:p>
            <a:pPr indent="-171450" lvl="0" marL="171450" rtl="0" algn="l">
              <a:lnSpc>
                <a:spcPct val="90000"/>
              </a:lnSpc>
              <a:spcBef>
                <a:spcPts val="750"/>
              </a:spcBef>
              <a:spcAft>
                <a:spcPts val="0"/>
              </a:spcAft>
              <a:buClr>
                <a:schemeClr val="dk1"/>
              </a:buClr>
              <a:buSzPct val="100000"/>
              <a:buNone/>
            </a:pPr>
            <a:r>
              <a:rPr lang="en-US"/>
              <a:t>Recently, nickel–metal hydride and lithium-ionbatteries have become commercially available and cheaper, the former type now rivaling Ni–Cd batteries in cost..</a:t>
            </a:r>
            <a:endParaRPr/>
          </a:p>
          <a:p>
            <a:pPr indent="-171450" lvl="0" marL="171450" rtl="0" algn="l">
              <a:lnSpc>
                <a:spcPct val="90000"/>
              </a:lnSpc>
              <a:spcBef>
                <a:spcPts val="750"/>
              </a:spcBef>
              <a:spcAft>
                <a:spcPts val="0"/>
              </a:spcAft>
              <a:buClr>
                <a:schemeClr val="dk1"/>
              </a:buClr>
              <a:buSzPct val="100000"/>
              <a:buNone/>
            </a:pPr>
            <a:r>
              <a:rPr lang="en-US"/>
              <a:t>The batteries are more difficult to damage than other batteries, tolerating deep discharge for long periods. </a:t>
            </a:r>
            <a:endParaRPr/>
          </a:p>
          <a:p>
            <a:pPr indent="-171450" lvl="0" marL="171450" rtl="0" algn="l">
              <a:lnSpc>
                <a:spcPct val="90000"/>
              </a:lnSpc>
              <a:spcBef>
                <a:spcPts val="750"/>
              </a:spcBef>
              <a:spcAft>
                <a:spcPts val="0"/>
              </a:spcAft>
              <a:buClr>
                <a:schemeClr val="dk1"/>
              </a:buClr>
              <a:buSzPct val="100000"/>
              <a:buNone/>
            </a:pPr>
            <a:r>
              <a:rPr lang="en-US"/>
              <a:t>Ni–Cd batteries typically last longer, in terms of number of charge/discharge cycles, than other rechargeable batteries such as lead/acid batteries.</a:t>
            </a:r>
            <a:endParaRPr/>
          </a:p>
          <a:p>
            <a:pPr indent="-171450" lvl="0" marL="171450" rtl="0" algn="l">
              <a:lnSpc>
                <a:spcPct val="90000"/>
              </a:lnSpc>
              <a:spcBef>
                <a:spcPts val="750"/>
              </a:spcBef>
              <a:spcAft>
                <a:spcPts val="0"/>
              </a:spcAft>
              <a:buClr>
                <a:schemeClr val="dk1"/>
              </a:buClr>
              <a:buSzPct val="100000"/>
              <a:buNone/>
            </a:pPr>
            <a:r>
              <a:rPr lang="en-US"/>
              <a:t>Compared to lead–acid batteries, Ni–Cd batteries have a much higher energy density.</a:t>
            </a:r>
            <a:endParaRPr/>
          </a:p>
          <a:p>
            <a:pPr indent="-171450" lvl="0" marL="171450" rtl="0" algn="l">
              <a:lnSpc>
                <a:spcPct val="90000"/>
              </a:lnSpc>
              <a:spcBef>
                <a:spcPts val="750"/>
              </a:spcBef>
              <a:spcAft>
                <a:spcPts val="0"/>
              </a:spcAft>
              <a:buClr>
                <a:schemeClr val="dk1"/>
              </a:buClr>
              <a:buSzPct val="100000"/>
              <a:buNone/>
            </a:pPr>
            <a:r>
              <a:rPr lang="en-US"/>
              <a:t> In consumer applications, Ni–Cd batteries compete directly with alkaline batteries. A Ni–Cd cell has a lower capacity than that of an equivalent alkaline cell, and costs more. </a:t>
            </a:r>
            <a:endParaRPr/>
          </a:p>
          <a:p>
            <a:pPr indent="-171450" lvl="0" marL="171450" rtl="0" algn="l">
              <a:lnSpc>
                <a:spcPct val="90000"/>
              </a:lnSpc>
              <a:spcBef>
                <a:spcPts val="750"/>
              </a:spcBef>
              <a:spcAft>
                <a:spcPts val="0"/>
              </a:spcAft>
              <a:buClr>
                <a:schemeClr val="dk1"/>
              </a:buClr>
              <a:buSzPct val="100000"/>
              <a:buNone/>
            </a:pPr>
            <a:r>
              <a:rPr lang="en-US"/>
              <a:t>The capacity of a Ni–Cd battery is not significantly affected by very high discharge currents.</a:t>
            </a:r>
            <a:endParaRPr/>
          </a:p>
          <a:p>
            <a:pPr indent="-58102" lvl="0" marL="17145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CELL REPRESENTATION AND</a:t>
            </a:r>
            <a:br>
              <a:rPr lang="en-US"/>
            </a:br>
            <a:r>
              <a:rPr lang="en-US"/>
              <a:t> CELL REACTION</a:t>
            </a:r>
            <a:endParaRPr/>
          </a:p>
        </p:txBody>
      </p:sp>
      <p:sp>
        <p:nvSpPr>
          <p:cNvPr id="395" name="Google Shape;395;p5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ctr">
              <a:lnSpc>
                <a:spcPct val="90000"/>
              </a:lnSpc>
              <a:spcBef>
                <a:spcPts val="0"/>
              </a:spcBef>
              <a:spcAft>
                <a:spcPts val="0"/>
              </a:spcAft>
              <a:buClr>
                <a:schemeClr val="dk1"/>
              </a:buClr>
              <a:buSzPts val="2100"/>
              <a:buNone/>
            </a:pPr>
            <a:r>
              <a:rPr lang="en-US"/>
              <a:t>A typical Ni-Cd battery is represented as </a:t>
            </a:r>
            <a:endParaRPr/>
          </a:p>
          <a:p>
            <a:pPr indent="-171450" lvl="0" marL="171450" rtl="0" algn="ctr">
              <a:lnSpc>
                <a:spcPct val="90000"/>
              </a:lnSpc>
              <a:spcBef>
                <a:spcPts val="750"/>
              </a:spcBef>
              <a:spcAft>
                <a:spcPts val="0"/>
              </a:spcAft>
              <a:buClr>
                <a:schemeClr val="dk1"/>
              </a:buClr>
              <a:buSzPts val="2100"/>
              <a:buNone/>
            </a:pPr>
            <a:r>
              <a:rPr lang="en-US"/>
              <a:t>Cd| Cd(OH)2|| NiO(OH)| Ni(OH)2</a:t>
            </a:r>
            <a:endParaRPr/>
          </a:p>
          <a:p>
            <a:pPr indent="-171450" lvl="0" marL="171450" rtl="0" algn="l">
              <a:lnSpc>
                <a:spcPct val="90000"/>
              </a:lnSpc>
              <a:spcBef>
                <a:spcPts val="750"/>
              </a:spcBef>
              <a:spcAft>
                <a:spcPts val="0"/>
              </a:spcAft>
              <a:buClr>
                <a:schemeClr val="dk1"/>
              </a:buClr>
              <a:buSzPts val="2100"/>
              <a:buNone/>
            </a:pPr>
            <a:r>
              <a:rPr lang="en-US"/>
              <a:t> Cell reaction while discharging</a:t>
            </a:r>
            <a:endParaRPr/>
          </a:p>
          <a:p>
            <a:pPr indent="-171450" lvl="0" marL="171450" rtl="0" algn="l">
              <a:lnSpc>
                <a:spcPct val="90000"/>
              </a:lnSpc>
              <a:spcBef>
                <a:spcPts val="750"/>
              </a:spcBef>
              <a:spcAft>
                <a:spcPts val="0"/>
              </a:spcAft>
              <a:buClr>
                <a:schemeClr val="dk1"/>
              </a:buClr>
              <a:buSzPts val="2100"/>
              <a:buNone/>
            </a:pPr>
            <a:r>
              <a:rPr lang="en-US"/>
              <a:t>At Anode: oxidation of Cd metal</a:t>
            </a:r>
            <a:endParaRPr/>
          </a:p>
          <a:p>
            <a:pPr indent="-171450" lvl="0" marL="171450" rtl="0" algn="l">
              <a:lnSpc>
                <a:spcPct val="90000"/>
              </a:lnSpc>
              <a:spcBef>
                <a:spcPts val="750"/>
              </a:spcBef>
              <a:spcAft>
                <a:spcPts val="0"/>
              </a:spcAft>
              <a:buClr>
                <a:schemeClr val="dk1"/>
              </a:buClr>
              <a:buSzPts val="2100"/>
              <a:buNone/>
            </a:pPr>
            <a:r>
              <a:rPr lang="en-US"/>
              <a:t>Cd + 2OH</a:t>
            </a:r>
            <a:r>
              <a:rPr baseline="30000" lang="en-US"/>
              <a:t>_</a:t>
            </a:r>
            <a:r>
              <a:rPr lang="en-US"/>
              <a:t>            Cd(OH)</a:t>
            </a:r>
            <a:r>
              <a:rPr baseline="-25000" lang="en-US"/>
              <a:t>2</a:t>
            </a:r>
            <a:r>
              <a:rPr lang="en-US"/>
              <a:t>  + 2e</a:t>
            </a:r>
            <a:r>
              <a:rPr baseline="30000" lang="en-US"/>
              <a:t>-</a:t>
            </a:r>
            <a:r>
              <a:rPr lang="en-US"/>
              <a:t>  </a:t>
            </a:r>
            <a:endParaRPr/>
          </a:p>
          <a:p>
            <a:pPr indent="-171450" lvl="0" marL="171450" rtl="0" algn="l">
              <a:lnSpc>
                <a:spcPct val="90000"/>
              </a:lnSpc>
              <a:spcBef>
                <a:spcPts val="750"/>
              </a:spcBef>
              <a:spcAft>
                <a:spcPts val="0"/>
              </a:spcAft>
              <a:buClr>
                <a:schemeClr val="dk1"/>
              </a:buClr>
              <a:buSzPts val="2100"/>
              <a:buNone/>
            </a:pPr>
            <a:r>
              <a:rPr lang="en-US"/>
              <a:t>At cathode: reduction of NiO(OH)</a:t>
            </a:r>
            <a:endParaRPr/>
          </a:p>
          <a:p>
            <a:pPr indent="-171450" lvl="0" marL="171450" rtl="0" algn="l">
              <a:lnSpc>
                <a:spcPct val="90000"/>
              </a:lnSpc>
              <a:spcBef>
                <a:spcPts val="750"/>
              </a:spcBef>
              <a:spcAft>
                <a:spcPts val="0"/>
              </a:spcAft>
              <a:buClr>
                <a:schemeClr val="dk1"/>
              </a:buClr>
              <a:buSzPts val="2100"/>
              <a:buNone/>
            </a:pPr>
            <a:r>
              <a:rPr lang="en-US"/>
              <a:t>2NiO(OH) + 2H</a:t>
            </a:r>
            <a:r>
              <a:rPr baseline="-25000" lang="en-US"/>
              <a:t>2</a:t>
            </a:r>
            <a:r>
              <a:rPr lang="en-US"/>
              <a:t>O + 2e</a:t>
            </a:r>
            <a:r>
              <a:rPr baseline="30000" lang="en-US"/>
              <a:t>-                  </a:t>
            </a:r>
            <a:r>
              <a:rPr lang="en-US"/>
              <a:t> 2Ni(OH)</a:t>
            </a:r>
            <a:r>
              <a:rPr baseline="-25000" lang="en-US"/>
              <a:t>2</a:t>
            </a:r>
            <a:r>
              <a:rPr lang="en-US"/>
              <a:t> + 2OH</a:t>
            </a:r>
            <a:r>
              <a:rPr baseline="30000" lang="en-US"/>
              <a:t>-   </a:t>
            </a:r>
            <a:endParaRPr baseline="30000"/>
          </a:p>
          <a:p>
            <a:pPr indent="-171450" lvl="0" marL="171450" rtl="0" algn="ctr">
              <a:lnSpc>
                <a:spcPct val="90000"/>
              </a:lnSpc>
              <a:spcBef>
                <a:spcPts val="750"/>
              </a:spcBef>
              <a:spcAft>
                <a:spcPts val="0"/>
              </a:spcAft>
              <a:buClr>
                <a:schemeClr val="dk1"/>
              </a:buClr>
              <a:buSzPts val="2100"/>
              <a:buNone/>
            </a:pPr>
            <a:r>
              <a:rPr lang="en-US"/>
              <a:t>  Net Cell reaction:      </a:t>
            </a:r>
            <a:endParaRPr/>
          </a:p>
          <a:p>
            <a:pPr indent="-171450" lvl="0" marL="171450" rtl="0" algn="l">
              <a:lnSpc>
                <a:spcPct val="90000"/>
              </a:lnSpc>
              <a:spcBef>
                <a:spcPts val="750"/>
              </a:spcBef>
              <a:spcAft>
                <a:spcPts val="0"/>
              </a:spcAft>
              <a:buClr>
                <a:schemeClr val="dk1"/>
              </a:buClr>
              <a:buSzPts val="2100"/>
              <a:buNone/>
            </a:pPr>
            <a:r>
              <a:rPr lang="en-US"/>
              <a:t> 2NiO(OH) + 2H</a:t>
            </a:r>
            <a:r>
              <a:rPr baseline="-25000" lang="en-US"/>
              <a:t>2</a:t>
            </a:r>
            <a:r>
              <a:rPr lang="en-US"/>
              <a:t>O + Cd                 2Ni(OH)</a:t>
            </a:r>
            <a:r>
              <a:rPr baseline="-25000" lang="en-US"/>
              <a:t>2</a:t>
            </a:r>
            <a:r>
              <a:rPr lang="en-US"/>
              <a:t> + Cd(OH)</a:t>
            </a:r>
            <a:r>
              <a:rPr baseline="-25000" lang="en-US"/>
              <a:t>2</a:t>
            </a:r>
            <a:r>
              <a:rPr lang="en-US"/>
              <a:t> </a:t>
            </a:r>
            <a:endParaRPr/>
          </a:p>
        </p:txBody>
      </p:sp>
      <p:cxnSp>
        <p:nvCxnSpPr>
          <p:cNvPr id="396" name="Google Shape;396;p53"/>
          <p:cNvCxnSpPr/>
          <p:nvPr/>
        </p:nvCxnSpPr>
        <p:spPr>
          <a:xfrm>
            <a:off x="2071670" y="4071942"/>
            <a:ext cx="928694" cy="1588"/>
          </a:xfrm>
          <a:prstGeom prst="straightConnector1">
            <a:avLst/>
          </a:prstGeom>
          <a:noFill/>
          <a:ln cap="flat" cmpd="sng" w="9525">
            <a:solidFill>
              <a:schemeClr val="accent1"/>
            </a:solidFill>
            <a:prstDash val="solid"/>
            <a:miter lim="800000"/>
            <a:headEnd len="sm" w="sm" type="none"/>
            <a:tailEnd len="med" w="med" type="stealth"/>
          </a:ln>
        </p:spPr>
      </p:cxnSp>
      <p:cxnSp>
        <p:nvCxnSpPr>
          <p:cNvPr id="397" name="Google Shape;397;p53"/>
          <p:cNvCxnSpPr/>
          <p:nvPr/>
        </p:nvCxnSpPr>
        <p:spPr>
          <a:xfrm>
            <a:off x="4071934" y="5072074"/>
            <a:ext cx="785818" cy="1588"/>
          </a:xfrm>
          <a:prstGeom prst="straightConnector1">
            <a:avLst/>
          </a:prstGeom>
          <a:noFill/>
          <a:ln cap="flat" cmpd="sng" w="9525">
            <a:solidFill>
              <a:schemeClr val="accent1"/>
            </a:solidFill>
            <a:prstDash val="solid"/>
            <a:miter lim="800000"/>
            <a:headEnd len="sm" w="sm" type="none"/>
            <a:tailEnd len="med" w="med" type="stealth"/>
          </a:ln>
        </p:spPr>
      </p:cxnSp>
      <p:cxnSp>
        <p:nvCxnSpPr>
          <p:cNvPr id="398" name="Google Shape;398;p53"/>
          <p:cNvCxnSpPr/>
          <p:nvPr/>
        </p:nvCxnSpPr>
        <p:spPr>
          <a:xfrm>
            <a:off x="4214810" y="6000768"/>
            <a:ext cx="1000132" cy="1588"/>
          </a:xfrm>
          <a:prstGeom prst="straightConnector1">
            <a:avLst/>
          </a:prstGeom>
          <a:noFill/>
          <a:ln cap="flat" cmpd="sng" w="9525">
            <a:solidFill>
              <a:schemeClr val="accent1"/>
            </a:solidFill>
            <a:prstDash val="solid"/>
            <a:miter lim="800000"/>
            <a:headEnd len="sm" w="sm" type="none"/>
            <a:tailEnd len="med" w="med" type="stealth"/>
          </a:ln>
        </p:spPr>
      </p:cxnSp>
      <p:pic>
        <p:nvPicPr>
          <p:cNvPr descr="23.jpg" id="399" name="Google Shape;399;p53"/>
          <p:cNvPicPr preferRelativeResize="0"/>
          <p:nvPr/>
        </p:nvPicPr>
        <p:blipFill rotWithShape="1">
          <a:blip r:embed="rId3">
            <a:alphaModFix/>
          </a:blip>
          <a:srcRect b="0" l="0" r="0" t="0"/>
          <a:stretch/>
        </p:blipFill>
        <p:spPr>
          <a:xfrm>
            <a:off x="5638800" y="2622539"/>
            <a:ext cx="2714644" cy="156846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ADVANTAGES</a:t>
            </a:r>
            <a:endParaRPr/>
          </a:p>
        </p:txBody>
      </p:sp>
      <p:sp>
        <p:nvSpPr>
          <p:cNvPr id="405" name="Google Shape;405;p5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Fast and simple charging process</a:t>
            </a:r>
            <a:endParaRPr/>
          </a:p>
          <a:p>
            <a:pPr indent="-171450" lvl="0" marL="171450" rtl="0" algn="l">
              <a:lnSpc>
                <a:spcPct val="90000"/>
              </a:lnSpc>
              <a:spcBef>
                <a:spcPts val="750"/>
              </a:spcBef>
              <a:spcAft>
                <a:spcPts val="0"/>
              </a:spcAft>
              <a:buClr>
                <a:schemeClr val="dk1"/>
              </a:buClr>
              <a:buSzPts val="2100"/>
              <a:buChar char="•"/>
            </a:pPr>
            <a:r>
              <a:rPr lang="en-US"/>
              <a:t>It is compact and lighter than traditional batteries</a:t>
            </a:r>
            <a:endParaRPr/>
          </a:p>
          <a:p>
            <a:pPr indent="-171450" lvl="0" marL="171450" rtl="0" algn="l">
              <a:lnSpc>
                <a:spcPct val="90000"/>
              </a:lnSpc>
              <a:spcBef>
                <a:spcPts val="750"/>
              </a:spcBef>
              <a:spcAft>
                <a:spcPts val="0"/>
              </a:spcAft>
              <a:buClr>
                <a:schemeClr val="dk1"/>
              </a:buClr>
              <a:buSzPts val="2100"/>
              <a:buChar char="•"/>
            </a:pPr>
            <a:r>
              <a:rPr lang="en-US"/>
              <a:t>It has a longer life than lead storage batteries</a:t>
            </a:r>
            <a:endParaRPr/>
          </a:p>
          <a:p>
            <a:pPr indent="-171450" lvl="0" marL="171450" rtl="0" algn="l">
              <a:lnSpc>
                <a:spcPct val="90000"/>
              </a:lnSpc>
              <a:spcBef>
                <a:spcPts val="750"/>
              </a:spcBef>
              <a:spcAft>
                <a:spcPts val="0"/>
              </a:spcAft>
              <a:buClr>
                <a:schemeClr val="dk1"/>
              </a:buClr>
              <a:buSzPts val="2100"/>
              <a:buChar char="•"/>
            </a:pPr>
            <a:r>
              <a:rPr lang="en-US"/>
              <a:t>Available in a wide range of sizes and performance options</a:t>
            </a:r>
            <a:endParaRPr/>
          </a:p>
          <a:p>
            <a:pPr indent="-171450" lvl="0" marL="171450" rtl="0" algn="l">
              <a:lnSpc>
                <a:spcPct val="90000"/>
              </a:lnSpc>
              <a:spcBef>
                <a:spcPts val="750"/>
              </a:spcBef>
              <a:spcAft>
                <a:spcPts val="0"/>
              </a:spcAft>
              <a:buClr>
                <a:schemeClr val="dk1"/>
              </a:buClr>
              <a:buSzPts val="2100"/>
              <a:buChar char="•"/>
            </a:pPr>
            <a:r>
              <a:rPr lang="en-US"/>
              <a:t>Good low-temperature performance</a:t>
            </a:r>
            <a:endParaRPr/>
          </a:p>
          <a:p>
            <a:pPr indent="-171450" lvl="0" marL="171450" rtl="0" algn="l">
              <a:lnSpc>
                <a:spcPct val="90000"/>
              </a:lnSpc>
              <a:spcBef>
                <a:spcPts val="750"/>
              </a:spcBef>
              <a:spcAft>
                <a:spcPts val="0"/>
              </a:spcAft>
              <a:buClr>
                <a:schemeClr val="dk1"/>
              </a:buClr>
              <a:buSzPts val="2100"/>
              <a:buChar char="•"/>
            </a:pPr>
            <a:r>
              <a:rPr lang="en-US"/>
              <a:t>Only battery that can be ultra-fast charged with little stress</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LIMITATIONS</a:t>
            </a:r>
            <a:endParaRPr/>
          </a:p>
        </p:txBody>
      </p:sp>
      <p:sp>
        <p:nvSpPr>
          <p:cNvPr id="411" name="Google Shape;411;p5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It is rather more expensive than a lead storage battery</a:t>
            </a:r>
            <a:endParaRPr/>
          </a:p>
          <a:p>
            <a:pPr indent="-171450" lvl="0" marL="171450" rtl="0" algn="l">
              <a:lnSpc>
                <a:spcPct val="90000"/>
              </a:lnSpc>
              <a:spcBef>
                <a:spcPts val="750"/>
              </a:spcBef>
              <a:spcAft>
                <a:spcPts val="0"/>
              </a:spcAft>
              <a:buClr>
                <a:schemeClr val="dk1"/>
              </a:buClr>
              <a:buSzPts val="2100"/>
              <a:buChar char="•"/>
            </a:pPr>
            <a:r>
              <a:rPr lang="en-US"/>
              <a:t>It has a lower energy density value</a:t>
            </a:r>
            <a:endParaRPr/>
          </a:p>
          <a:p>
            <a:pPr indent="-171450" lvl="0" marL="171450" rtl="0" algn="l">
              <a:lnSpc>
                <a:spcPct val="90000"/>
              </a:lnSpc>
              <a:spcBef>
                <a:spcPts val="750"/>
              </a:spcBef>
              <a:spcAft>
                <a:spcPts val="0"/>
              </a:spcAft>
              <a:buClr>
                <a:schemeClr val="dk1"/>
              </a:buClr>
              <a:buSzPts val="2100"/>
              <a:buChar char="•"/>
            </a:pPr>
            <a:r>
              <a:rPr lang="en-US"/>
              <a:t>Cadmium is a toxic metal. Cannot be disposed of in landfills</a:t>
            </a:r>
            <a:endParaRPr/>
          </a:p>
          <a:p>
            <a:pPr indent="-171450" lvl="0" marL="171450" rtl="0" algn="l">
              <a:lnSpc>
                <a:spcPct val="90000"/>
              </a:lnSpc>
              <a:spcBef>
                <a:spcPts val="750"/>
              </a:spcBef>
              <a:spcAft>
                <a:spcPts val="0"/>
              </a:spcAft>
              <a:buClr>
                <a:schemeClr val="dk1"/>
              </a:buClr>
              <a:buSzPts val="2100"/>
              <a:buChar char="•"/>
            </a:pPr>
            <a:r>
              <a:rPr lang="en-US"/>
              <a:t>Memory effect; needs periodic full discharges</a:t>
            </a:r>
            <a:endParaRPr/>
          </a:p>
          <a:p>
            <a:pPr indent="-171450" lvl="0" marL="171450" rtl="0" algn="l">
              <a:lnSpc>
                <a:spcPct val="90000"/>
              </a:lnSpc>
              <a:spcBef>
                <a:spcPts val="750"/>
              </a:spcBef>
              <a:spcAft>
                <a:spcPts val="0"/>
              </a:spcAft>
              <a:buClr>
                <a:schemeClr val="dk1"/>
              </a:buClr>
              <a:buSzPts val="2100"/>
              <a:buChar char="•"/>
            </a:pPr>
            <a:r>
              <a:rPr lang="en-US"/>
              <a:t>High self-discharge; needs recharging after storage</a:t>
            </a:r>
            <a:endParaRPr/>
          </a:p>
          <a:p>
            <a:pPr indent="-38100" lvl="0" marL="171450" rtl="0" algn="l">
              <a:lnSpc>
                <a:spcPct val="90000"/>
              </a:lnSpc>
              <a:spcBef>
                <a:spcPts val="750"/>
              </a:spcBef>
              <a:spcAft>
                <a:spcPts val="0"/>
              </a:spcAft>
              <a:buClr>
                <a:schemeClr val="dk1"/>
              </a:buClr>
              <a:buSzPts val="2100"/>
              <a:buNone/>
            </a:pPr>
            <a:r>
              <a:t/>
            </a:r>
            <a:endParaRPr/>
          </a:p>
          <a:p>
            <a:pPr indent="-17145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APPLICATIONS</a:t>
            </a:r>
            <a:endParaRPr/>
          </a:p>
        </p:txBody>
      </p:sp>
      <p:sp>
        <p:nvSpPr>
          <p:cNvPr id="417" name="Google Shape;417;p5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Ni-Cd cells are popularly used in many appliances because they are available in variety of sizes and capaciities.</a:t>
            </a:r>
            <a:endParaRPr/>
          </a:p>
          <a:p>
            <a:pPr indent="-171450" lvl="0" marL="171450" rtl="0" algn="l">
              <a:lnSpc>
                <a:spcPct val="90000"/>
              </a:lnSpc>
              <a:spcBef>
                <a:spcPts val="750"/>
              </a:spcBef>
              <a:spcAft>
                <a:spcPts val="0"/>
              </a:spcAft>
              <a:buClr>
                <a:schemeClr val="dk1"/>
              </a:buClr>
              <a:buSzPts val="2100"/>
              <a:buChar char="•"/>
            </a:pPr>
            <a:r>
              <a:rPr lang="en-US"/>
              <a:t>Few examples are:</a:t>
            </a:r>
            <a:endParaRPr/>
          </a:p>
          <a:p>
            <a:pPr indent="-171450" lvl="0" marL="171450" rtl="0" algn="l">
              <a:lnSpc>
                <a:spcPct val="90000"/>
              </a:lnSpc>
              <a:spcBef>
                <a:spcPts val="750"/>
              </a:spcBef>
              <a:spcAft>
                <a:spcPts val="0"/>
              </a:spcAft>
              <a:buClr>
                <a:schemeClr val="dk1"/>
              </a:buClr>
              <a:buSzPts val="2100"/>
              <a:buFont typeface="Noto Sans Symbols"/>
              <a:buChar char="❖"/>
            </a:pPr>
            <a:r>
              <a:rPr lang="en-US"/>
              <a:t>Calculators </a:t>
            </a:r>
            <a:endParaRPr/>
          </a:p>
          <a:p>
            <a:pPr indent="-171450" lvl="0" marL="171450" rtl="0" algn="l">
              <a:lnSpc>
                <a:spcPct val="90000"/>
              </a:lnSpc>
              <a:spcBef>
                <a:spcPts val="750"/>
              </a:spcBef>
              <a:spcAft>
                <a:spcPts val="0"/>
              </a:spcAft>
              <a:buClr>
                <a:schemeClr val="dk1"/>
              </a:buClr>
              <a:buSzPts val="2100"/>
              <a:buFont typeface="Noto Sans Symbols"/>
              <a:buChar char="❖"/>
            </a:pPr>
            <a:r>
              <a:rPr lang="en-US"/>
              <a:t>Electronic flash units</a:t>
            </a:r>
            <a:endParaRPr/>
          </a:p>
          <a:p>
            <a:pPr indent="-171450" lvl="0" marL="171450" rtl="0" algn="l">
              <a:lnSpc>
                <a:spcPct val="90000"/>
              </a:lnSpc>
              <a:spcBef>
                <a:spcPts val="750"/>
              </a:spcBef>
              <a:spcAft>
                <a:spcPts val="0"/>
              </a:spcAft>
              <a:buClr>
                <a:schemeClr val="dk1"/>
              </a:buClr>
              <a:buSzPts val="2100"/>
              <a:buFont typeface="Noto Sans Symbols"/>
              <a:buChar char="❖"/>
            </a:pPr>
            <a:r>
              <a:rPr lang="en-US"/>
              <a:t>Transistors</a:t>
            </a:r>
            <a:endParaRPr/>
          </a:p>
          <a:p>
            <a:pPr indent="-171450" lvl="0" marL="171450" rtl="0" algn="l">
              <a:lnSpc>
                <a:spcPct val="90000"/>
              </a:lnSpc>
              <a:spcBef>
                <a:spcPts val="750"/>
              </a:spcBef>
              <a:spcAft>
                <a:spcPts val="0"/>
              </a:spcAft>
              <a:buClr>
                <a:schemeClr val="dk1"/>
              </a:buClr>
              <a:buSzPts val="2100"/>
              <a:buFont typeface="Noto Sans Symbols"/>
              <a:buChar char="❖"/>
            </a:pPr>
            <a:r>
              <a:rPr lang="en-US"/>
              <a:t>Cordless appliances</a:t>
            </a:r>
            <a:endParaRPr/>
          </a:p>
          <a:p>
            <a:pPr indent="-38100" lvl="0" marL="171450" rtl="0" algn="l">
              <a:lnSpc>
                <a:spcPct val="90000"/>
              </a:lnSpc>
              <a:spcBef>
                <a:spcPts val="750"/>
              </a:spcBef>
              <a:spcAft>
                <a:spcPts val="0"/>
              </a:spcAft>
              <a:buClr>
                <a:schemeClr val="dk1"/>
              </a:buClr>
              <a:buSzPts val="2100"/>
              <a:buNone/>
            </a:pPr>
            <a:r>
              <a:t/>
            </a:r>
            <a:endParaRPr/>
          </a:p>
        </p:txBody>
      </p:sp>
      <p:pic>
        <p:nvPicPr>
          <p:cNvPr descr="C:\Users\Lenovo\Desktop\download.jpg" id="418" name="Google Shape;418;p56"/>
          <p:cNvPicPr preferRelativeResize="0"/>
          <p:nvPr/>
        </p:nvPicPr>
        <p:blipFill rotWithShape="1">
          <a:blip r:embed="rId3">
            <a:alphaModFix/>
          </a:blip>
          <a:srcRect b="0" l="0" r="0" t="0"/>
          <a:stretch/>
        </p:blipFill>
        <p:spPr>
          <a:xfrm>
            <a:off x="4357686" y="3143248"/>
            <a:ext cx="1651381" cy="1400967"/>
          </a:xfrm>
          <a:prstGeom prst="rect">
            <a:avLst/>
          </a:prstGeom>
          <a:noFill/>
          <a:ln>
            <a:noFill/>
          </a:ln>
        </p:spPr>
      </p:pic>
      <p:pic>
        <p:nvPicPr>
          <p:cNvPr descr="C:\Users\Lenovo\Desktop\download (1).jpg" id="419" name="Google Shape;419;p56"/>
          <p:cNvPicPr preferRelativeResize="0"/>
          <p:nvPr/>
        </p:nvPicPr>
        <p:blipFill rotWithShape="1">
          <a:blip r:embed="rId4">
            <a:alphaModFix/>
          </a:blip>
          <a:srcRect b="0" l="0" r="0" t="0"/>
          <a:stretch/>
        </p:blipFill>
        <p:spPr>
          <a:xfrm>
            <a:off x="6500827" y="3000373"/>
            <a:ext cx="1714512" cy="1714512"/>
          </a:xfrm>
          <a:prstGeom prst="rect">
            <a:avLst/>
          </a:prstGeom>
          <a:noFill/>
          <a:ln>
            <a:noFill/>
          </a:ln>
        </p:spPr>
      </p:pic>
      <p:pic>
        <p:nvPicPr>
          <p:cNvPr descr="C:\Users\Lenovo\Desktop\download (2).jpg" id="420" name="Google Shape;420;p56"/>
          <p:cNvPicPr preferRelativeResize="0"/>
          <p:nvPr/>
        </p:nvPicPr>
        <p:blipFill rotWithShape="1">
          <a:blip r:embed="rId5">
            <a:alphaModFix/>
          </a:blip>
          <a:srcRect b="0" l="0" r="0" t="0"/>
          <a:stretch/>
        </p:blipFill>
        <p:spPr>
          <a:xfrm>
            <a:off x="4714876" y="5000636"/>
            <a:ext cx="1285884" cy="1469582"/>
          </a:xfrm>
          <a:prstGeom prst="rect">
            <a:avLst/>
          </a:prstGeom>
          <a:noFill/>
          <a:ln>
            <a:noFill/>
          </a:ln>
        </p:spPr>
      </p:pic>
      <p:pic>
        <p:nvPicPr>
          <p:cNvPr descr="C:\Users\Lenovo\Desktop\41hFgLSJWKL._AC_SS350_.jpg" id="421" name="Google Shape;421;p56"/>
          <p:cNvPicPr preferRelativeResize="0"/>
          <p:nvPr/>
        </p:nvPicPr>
        <p:blipFill rotWithShape="1">
          <a:blip r:embed="rId6">
            <a:alphaModFix/>
          </a:blip>
          <a:srcRect b="0" l="0" r="0" t="0"/>
          <a:stretch/>
        </p:blipFill>
        <p:spPr>
          <a:xfrm>
            <a:off x="6715140" y="5143512"/>
            <a:ext cx="1238247" cy="12382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ctrTitle"/>
          </p:nvPr>
        </p:nvSpPr>
        <p:spPr>
          <a:xfrm>
            <a:off x="3429000" y="1981200"/>
            <a:ext cx="5111752" cy="15155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57070"/>
              </a:buClr>
              <a:buSzPts val="4400"/>
              <a:buFont typeface="Algerian"/>
              <a:buNone/>
            </a:pPr>
            <a:r>
              <a:rPr lang="en-US" sz="4400">
                <a:solidFill>
                  <a:srgbClr val="757070"/>
                </a:solidFill>
                <a:latin typeface="Algerian"/>
                <a:ea typeface="Algerian"/>
                <a:cs typeface="Algerian"/>
                <a:sym typeface="Algerian"/>
              </a:rPr>
              <a:t>3. RECHARGEABLE LITHIUM   Batteries</a:t>
            </a:r>
            <a:endParaRPr sz="4400">
              <a:solidFill>
                <a:srgbClr val="757070"/>
              </a:solidFill>
              <a:latin typeface="Algerian"/>
              <a:ea typeface="Algerian"/>
              <a:cs typeface="Algerian"/>
              <a:sym typeface="Algerian"/>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457200" y="228600"/>
            <a:ext cx="7239000" cy="8991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DESCRIPTION</a:t>
            </a:r>
            <a:endParaRPr sz="4000">
              <a:latin typeface="Algerian"/>
              <a:ea typeface="Algerian"/>
              <a:cs typeface="Algerian"/>
              <a:sym typeface="Algerian"/>
            </a:endParaRPr>
          </a:p>
        </p:txBody>
      </p:sp>
      <p:sp>
        <p:nvSpPr>
          <p:cNvPr id="432" name="Google Shape;432;p58"/>
          <p:cNvSpPr txBox="1"/>
          <p:nvPr>
            <p:ph idx="1" type="body"/>
          </p:nvPr>
        </p:nvSpPr>
        <p:spPr>
          <a:xfrm>
            <a:off x="674809" y="1564664"/>
            <a:ext cx="7886700" cy="4351338"/>
          </a:xfrm>
          <a:prstGeom prst="rect">
            <a:avLst/>
          </a:prstGeom>
          <a:noFill/>
          <a:ln>
            <a:noFill/>
          </a:ln>
        </p:spPr>
        <p:txBody>
          <a:bodyPr anchorCtr="0" anchor="t" bIns="45700" lIns="91425" spcFirstLastPara="1" rIns="91425" wrap="square" tIns="45700">
            <a:normAutofit lnSpcReduction="10000"/>
          </a:bodyPr>
          <a:lstStyle/>
          <a:p>
            <a:pPr indent="-38100" lvl="0" marL="171450" rtl="0" algn="l">
              <a:lnSpc>
                <a:spcPct val="90000"/>
              </a:lnSpc>
              <a:spcBef>
                <a:spcPts val="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A lithium-ion battery or Li-ion battery (abbreviated as LIB) is a type of rechargeable battery in which lithium ions move from the negative electrode to the positive electrode during discharge and back when charging.</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The electrolyte, which allows for ionic movement, and the two electrodes are the constituent components of a lithium-ion battery cell.</a:t>
            </a:r>
            <a:endParaRPr/>
          </a:p>
          <a:p>
            <a:pPr indent="-38100" lvl="0" marL="171450" rtl="0" algn="l">
              <a:lnSpc>
                <a:spcPct val="90000"/>
              </a:lnSpc>
              <a:spcBef>
                <a:spcPts val="750"/>
              </a:spcBef>
              <a:spcAft>
                <a:spcPts val="0"/>
              </a:spcAft>
              <a:buClr>
                <a:schemeClr val="dk1"/>
              </a:buClr>
              <a:buSzPts val="2100"/>
              <a:buNone/>
            </a:pPr>
            <a:r>
              <a:t/>
            </a:r>
            <a:endParaRPr/>
          </a:p>
        </p:txBody>
      </p:sp>
      <p:pic>
        <p:nvPicPr>
          <p:cNvPr id="433" name="Google Shape;433;p58"/>
          <p:cNvPicPr preferRelativeResize="0"/>
          <p:nvPr/>
        </p:nvPicPr>
        <p:blipFill rotWithShape="1">
          <a:blip r:embed="rId3">
            <a:alphaModFix/>
          </a:blip>
          <a:srcRect b="0" l="0" r="0" t="0"/>
          <a:stretch/>
        </p:blipFill>
        <p:spPr>
          <a:xfrm>
            <a:off x="674797" y="1127738"/>
            <a:ext cx="2846510" cy="2143125"/>
          </a:xfrm>
          <a:prstGeom prst="rect">
            <a:avLst/>
          </a:prstGeom>
          <a:noFill/>
          <a:ln>
            <a:noFill/>
          </a:ln>
        </p:spPr>
      </p:pic>
      <p:pic>
        <p:nvPicPr>
          <p:cNvPr id="434" name="Google Shape;434;p58"/>
          <p:cNvPicPr preferRelativeResize="0"/>
          <p:nvPr/>
        </p:nvPicPr>
        <p:blipFill rotWithShape="1">
          <a:blip r:embed="rId4">
            <a:alphaModFix/>
          </a:blip>
          <a:srcRect b="0" l="0" r="0" t="0"/>
          <a:stretch/>
        </p:blipFill>
        <p:spPr>
          <a:xfrm>
            <a:off x="3392157" y="1127762"/>
            <a:ext cx="2711053" cy="2143125"/>
          </a:xfrm>
          <a:prstGeom prst="rect">
            <a:avLst/>
          </a:prstGeom>
          <a:noFill/>
          <a:ln>
            <a:noFill/>
          </a:ln>
        </p:spPr>
      </p:pic>
      <p:pic>
        <p:nvPicPr>
          <p:cNvPr id="435" name="Google Shape;435;p58"/>
          <p:cNvPicPr preferRelativeResize="0"/>
          <p:nvPr/>
        </p:nvPicPr>
        <p:blipFill rotWithShape="1">
          <a:blip r:embed="rId5">
            <a:alphaModFix/>
          </a:blip>
          <a:srcRect b="0" l="0" r="0" t="0"/>
          <a:stretch/>
        </p:blipFill>
        <p:spPr>
          <a:xfrm>
            <a:off x="6190210" y="1127761"/>
            <a:ext cx="2143125" cy="2143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Electrolytes</a:t>
            </a:r>
            <a:endParaRPr sz="4000">
              <a:latin typeface="Algerian"/>
              <a:ea typeface="Algerian"/>
              <a:cs typeface="Algerian"/>
              <a:sym typeface="Algerian"/>
            </a:endParaRPr>
          </a:p>
        </p:txBody>
      </p:sp>
      <p:sp>
        <p:nvSpPr>
          <p:cNvPr id="441" name="Google Shape;441;p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200"/>
              <a:buChar char="•"/>
            </a:pPr>
            <a:r>
              <a:rPr lang="en-US" sz="2200">
                <a:latin typeface="Arial"/>
                <a:ea typeface="Arial"/>
                <a:cs typeface="Arial"/>
                <a:sym typeface="Arial"/>
              </a:rPr>
              <a:t>Role-</a:t>
            </a:r>
            <a:endParaRPr/>
          </a:p>
          <a:p>
            <a:pPr indent="-514350" lvl="0" marL="514350" rtl="0" algn="l">
              <a:lnSpc>
                <a:spcPct val="90000"/>
              </a:lnSpc>
              <a:spcBef>
                <a:spcPts val="750"/>
              </a:spcBef>
              <a:spcAft>
                <a:spcPts val="0"/>
              </a:spcAft>
              <a:buClr>
                <a:schemeClr val="dk1"/>
              </a:buClr>
              <a:buSzPts val="2200"/>
              <a:buFont typeface="Calibri"/>
              <a:buAutoNum type="arabicPeriod"/>
            </a:pPr>
            <a:r>
              <a:rPr lang="en-US" sz="2200">
                <a:latin typeface="Arial"/>
                <a:ea typeface="Arial"/>
                <a:cs typeface="Arial"/>
                <a:sym typeface="Arial"/>
              </a:rPr>
              <a:t>Ion conduction between cathode and anode.</a:t>
            </a:r>
            <a:endParaRPr/>
          </a:p>
          <a:p>
            <a:pPr indent="-514350" lvl="0" marL="514350" rtl="0" algn="l">
              <a:lnSpc>
                <a:spcPct val="90000"/>
              </a:lnSpc>
              <a:spcBef>
                <a:spcPts val="750"/>
              </a:spcBef>
              <a:spcAft>
                <a:spcPts val="0"/>
              </a:spcAft>
              <a:buClr>
                <a:schemeClr val="dk1"/>
              </a:buClr>
              <a:buSzPts val="2200"/>
              <a:buFont typeface="Calibri"/>
              <a:buAutoNum type="arabicPeriod"/>
            </a:pPr>
            <a:r>
              <a:rPr lang="en-US" sz="2200">
                <a:latin typeface="Arial"/>
                <a:ea typeface="Arial"/>
                <a:cs typeface="Arial"/>
                <a:sym typeface="Arial"/>
              </a:rPr>
              <a:t>They are generally, Lithium salts dissolved in organic solvent.</a:t>
            </a:r>
            <a:endParaRPr/>
          </a:p>
          <a:p>
            <a:pPr indent="-171450" lvl="0" marL="171450" rtl="0" algn="l">
              <a:lnSpc>
                <a:spcPct val="90000"/>
              </a:lnSpc>
              <a:spcBef>
                <a:spcPts val="750"/>
              </a:spcBef>
              <a:spcAft>
                <a:spcPts val="0"/>
              </a:spcAft>
              <a:buClr>
                <a:schemeClr val="dk1"/>
              </a:buClr>
              <a:buSzPts val="2200"/>
              <a:buChar char="•"/>
            </a:pPr>
            <a:r>
              <a:rPr lang="en-US" sz="2200">
                <a:latin typeface="Arial"/>
                <a:ea typeface="Arial"/>
                <a:cs typeface="Arial"/>
                <a:sym typeface="Arial"/>
              </a:rPr>
              <a:t>Commercial electrolytes:            in Carbonate solvent.</a:t>
            </a:r>
            <a:endParaRPr/>
          </a:p>
        </p:txBody>
      </p:sp>
      <p:pic>
        <p:nvPicPr>
          <p:cNvPr id="442" name="Google Shape;442;p59"/>
          <p:cNvPicPr preferRelativeResize="0"/>
          <p:nvPr/>
        </p:nvPicPr>
        <p:blipFill rotWithShape="1">
          <a:blip r:embed="rId3">
            <a:alphaModFix/>
          </a:blip>
          <a:srcRect b="0" l="0" r="0" t="0"/>
          <a:stretch/>
        </p:blipFill>
        <p:spPr>
          <a:xfrm>
            <a:off x="3706324" y="3088663"/>
            <a:ext cx="685800" cy="352425"/>
          </a:xfrm>
          <a:prstGeom prst="rect">
            <a:avLst/>
          </a:prstGeom>
          <a:noFill/>
          <a:ln>
            <a:noFill/>
          </a:ln>
        </p:spPr>
      </p:pic>
      <p:pic>
        <p:nvPicPr>
          <p:cNvPr id="443" name="Google Shape;443;p59"/>
          <p:cNvPicPr preferRelativeResize="0"/>
          <p:nvPr/>
        </p:nvPicPr>
        <p:blipFill rotWithShape="1">
          <a:blip r:embed="rId4">
            <a:alphaModFix/>
          </a:blip>
          <a:srcRect b="0" l="0" r="0" t="0"/>
          <a:stretch/>
        </p:blipFill>
        <p:spPr>
          <a:xfrm>
            <a:off x="3706324" y="4249614"/>
            <a:ext cx="2581275" cy="223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228600" y="1524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Solar Energy</a:t>
            </a:r>
            <a:endParaRPr/>
          </a:p>
        </p:txBody>
      </p:sp>
      <p:sp>
        <p:nvSpPr>
          <p:cNvPr id="120" name="Google Shape;120;p6"/>
          <p:cNvSpPr txBox="1"/>
          <p:nvPr>
            <p:ph idx="1" type="body"/>
          </p:nvPr>
        </p:nvSpPr>
        <p:spPr>
          <a:xfrm>
            <a:off x="304800" y="990600"/>
            <a:ext cx="8534400" cy="57150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0" i="0" lang="en-US" sz="1800" u="none" strike="noStrike">
                <a:latin typeface="Times New Roman"/>
                <a:ea typeface="Times New Roman"/>
                <a:cs typeface="Times New Roman"/>
                <a:sym typeface="Times New Roman"/>
              </a:rPr>
              <a:t>The electromagnetic radiation from sun is commonly known as solar energy. These radiations are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resulted from thermo nuclear fusion reaction on the surface of sun. All the radiation from the sun is not</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in the same wavelength range. Almost 92% lie in the range of 315 nm to 1400nm. The estimated</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amount of solar flux reaching the atmosphere of earth is approximately 1400W/m2min.and that of heat</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equivalent is 2.68 X 10</a:t>
            </a:r>
            <a:r>
              <a:rPr b="0" baseline="30000" i="0" lang="en-US" sz="1800" u="none" strike="noStrike">
                <a:latin typeface="Times New Roman"/>
                <a:ea typeface="Times New Roman"/>
                <a:cs typeface="Times New Roman"/>
                <a:sym typeface="Times New Roman"/>
              </a:rPr>
              <a:t>24</a:t>
            </a:r>
            <a:r>
              <a:rPr b="0" i="0" lang="en-US" sz="1800" u="none" strike="noStrike">
                <a:latin typeface="Times New Roman"/>
                <a:ea typeface="Times New Roman"/>
                <a:cs typeface="Times New Roman"/>
                <a:sym typeface="Times New Roman"/>
              </a:rPr>
              <a:t> J/Year. The eco system of earth utilizes about 0.2-0.5 % of total amount of</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solar energy received. It indicates clearly that large amount solar energy get wasted, which otherwise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can be immense use for satisfying needs of humans.</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Advantage of solar energy: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1. It is non-polluting and non-depleting source of energy.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2. It is renewable source of energy.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3. It is available abundantly.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In spite of these advantages, the use of solar energy in large scale is still not in practice, due to</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following reasons,</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1. Non availability of intense light in all areas throughout year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2. Difficulties faced in economic collection and conversion of solar energy into other forms of</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energy such as electricity.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The solar energy has been successfully used in following purpose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i) Heating: Used for water and space heating in colder countries.</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ii) Electricity: Using solar energy electric energy can be generated.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Anode Materials</a:t>
            </a:r>
            <a:endParaRPr sz="4000">
              <a:latin typeface="Algerian"/>
              <a:ea typeface="Algerian"/>
              <a:cs typeface="Algerian"/>
              <a:sym typeface="Algerian"/>
            </a:endParaRPr>
          </a:p>
        </p:txBody>
      </p:sp>
      <p:sp>
        <p:nvSpPr>
          <p:cNvPr id="449" name="Google Shape;449;p6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Arial"/>
                <a:ea typeface="Arial"/>
                <a:cs typeface="Arial"/>
                <a:sym typeface="Arial"/>
              </a:rPr>
              <a:t>Requirements:</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Large capabilites of adsorption.</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High efficency of charge/discharge.</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Low reactivity against electrolyte.</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Fast reaction rate.</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Low cost</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Environment friendly</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Commercial anode materials:</a:t>
            </a:r>
            <a:endParaRPr/>
          </a:p>
          <a:p>
            <a:pPr indent="0" lvl="0" marL="0" rtl="0" algn="l">
              <a:lnSpc>
                <a:spcPct val="90000"/>
              </a:lnSpc>
              <a:spcBef>
                <a:spcPts val="750"/>
              </a:spcBef>
              <a:spcAft>
                <a:spcPts val="0"/>
              </a:spcAft>
              <a:buClr>
                <a:schemeClr val="dk1"/>
              </a:buClr>
              <a:buSzPts val="2400"/>
              <a:buNone/>
            </a:pPr>
            <a:r>
              <a:rPr lang="en-US" sz="2400">
                <a:latin typeface="Arial"/>
                <a:ea typeface="Arial"/>
                <a:cs typeface="Arial"/>
                <a:sym typeface="Arial"/>
              </a:rPr>
              <a:t>   Hard Carbon, Graphite</a:t>
            </a:r>
            <a:endParaRPr sz="24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Cathode Materials</a:t>
            </a:r>
            <a:endParaRPr sz="4000">
              <a:latin typeface="Algerian"/>
              <a:ea typeface="Algerian"/>
              <a:cs typeface="Algerian"/>
              <a:sym typeface="Algerian"/>
            </a:endParaRPr>
          </a:p>
        </p:txBody>
      </p:sp>
      <p:sp>
        <p:nvSpPr>
          <p:cNvPr id="455" name="Google Shape;455;p61"/>
          <p:cNvSpPr txBox="1"/>
          <p:nvPr>
            <p:ph idx="1" type="body"/>
          </p:nvPr>
        </p:nvSpPr>
        <p:spPr>
          <a:xfrm>
            <a:off x="505191" y="1684948"/>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Arial"/>
                <a:ea typeface="Arial"/>
                <a:cs typeface="Arial"/>
                <a:sym typeface="Arial"/>
              </a:rPr>
              <a:t>Requirements:</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A high discharge voltage</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A high energy capacity</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A high power density</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Light weight</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Low self discharge</a:t>
            </a:r>
            <a:endParaRPr/>
          </a:p>
          <a:p>
            <a:pPr indent="-514350" lvl="0" marL="514350" rtl="0" algn="l">
              <a:lnSpc>
                <a:spcPct val="90000"/>
              </a:lnSpc>
              <a:spcBef>
                <a:spcPts val="750"/>
              </a:spcBef>
              <a:spcAft>
                <a:spcPts val="0"/>
              </a:spcAft>
              <a:buClr>
                <a:schemeClr val="dk1"/>
              </a:buClr>
              <a:buSzPts val="2400"/>
              <a:buFont typeface="Calibri"/>
              <a:buAutoNum type="arabicPeriod"/>
            </a:pPr>
            <a:r>
              <a:rPr lang="en-US" sz="2400">
                <a:latin typeface="Arial"/>
                <a:ea typeface="Arial"/>
                <a:cs typeface="Arial"/>
                <a:sym typeface="Arial"/>
              </a:rPr>
              <a:t>Environment friendly</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Commercial cathode materials:</a:t>
            </a:r>
            <a:endParaRPr/>
          </a:p>
          <a:p>
            <a:pPr indent="0" lvl="0" marL="0" rtl="0" algn="l">
              <a:lnSpc>
                <a:spcPct val="90000"/>
              </a:lnSpc>
              <a:spcBef>
                <a:spcPts val="750"/>
              </a:spcBef>
              <a:spcAft>
                <a:spcPts val="0"/>
              </a:spcAft>
              <a:buClr>
                <a:schemeClr val="dk1"/>
              </a:buClr>
              <a:buSzPts val="2400"/>
              <a:buNone/>
            </a:pPr>
            <a:r>
              <a:rPr lang="en-US" sz="2400">
                <a:latin typeface="Arial"/>
                <a:ea typeface="Arial"/>
                <a:cs typeface="Arial"/>
                <a:sym typeface="Arial"/>
              </a:rPr>
              <a:t>LiCoO2, LiFePO4 etc.</a:t>
            </a:r>
            <a:endParaRPr/>
          </a:p>
          <a:p>
            <a:pPr indent="-381000" lvl="0" marL="514350" rtl="0" algn="l">
              <a:lnSpc>
                <a:spcPct val="90000"/>
              </a:lnSpc>
              <a:spcBef>
                <a:spcPts val="750"/>
              </a:spcBef>
              <a:spcAft>
                <a:spcPts val="0"/>
              </a:spcAft>
              <a:buClr>
                <a:schemeClr val="dk1"/>
              </a:buClr>
              <a:buSzPts val="2100"/>
              <a:buFont typeface="Calibri"/>
              <a:buNone/>
            </a:pPr>
            <a:r>
              <a:t/>
            </a:r>
            <a:endParaRPr/>
          </a:p>
          <a:p>
            <a:pPr indent="-381000" lvl="0" marL="514350" rtl="0" algn="l">
              <a:lnSpc>
                <a:spcPct val="90000"/>
              </a:lnSpc>
              <a:spcBef>
                <a:spcPts val="750"/>
              </a:spcBef>
              <a:spcAft>
                <a:spcPts val="0"/>
              </a:spcAft>
              <a:buClr>
                <a:schemeClr val="dk1"/>
              </a:buClr>
              <a:buSzPts val="2100"/>
              <a:buFont typeface="Calibri"/>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Chemical Reactions</a:t>
            </a:r>
            <a:endParaRPr sz="4000">
              <a:latin typeface="Algerian"/>
              <a:ea typeface="Algerian"/>
              <a:cs typeface="Algerian"/>
              <a:sym typeface="Algerian"/>
            </a:endParaRPr>
          </a:p>
        </p:txBody>
      </p:sp>
      <p:sp>
        <p:nvSpPr>
          <p:cNvPr id="461" name="Google Shape;461;p6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200"/>
              <a:buChar char="•"/>
            </a:pPr>
            <a:r>
              <a:rPr lang="en-US" sz="2200">
                <a:latin typeface="Arial"/>
                <a:ea typeface="Arial"/>
                <a:cs typeface="Arial"/>
                <a:sym typeface="Arial"/>
              </a:rPr>
              <a:t>Main essential components...</a:t>
            </a:r>
            <a:endParaRPr/>
          </a:p>
          <a:p>
            <a:pPr indent="-171450" lvl="0" marL="171450" rtl="0" algn="l">
              <a:lnSpc>
                <a:spcPct val="90000"/>
              </a:lnSpc>
              <a:spcBef>
                <a:spcPts val="750"/>
              </a:spcBef>
              <a:spcAft>
                <a:spcPts val="0"/>
              </a:spcAft>
              <a:buClr>
                <a:schemeClr val="dk1"/>
              </a:buClr>
              <a:buSzPts val="2200"/>
              <a:buChar char="•"/>
            </a:pPr>
            <a:r>
              <a:rPr lang="en-US" sz="2200">
                <a:latin typeface="Arial"/>
                <a:ea typeface="Arial"/>
                <a:cs typeface="Arial"/>
                <a:sym typeface="Arial"/>
              </a:rPr>
              <a:t>Anode: Graphite [carbon] - C(s)</a:t>
            </a:r>
            <a:endParaRPr/>
          </a:p>
          <a:p>
            <a:pPr indent="-171450" lvl="0" marL="171450" rtl="0" algn="l">
              <a:lnSpc>
                <a:spcPct val="90000"/>
              </a:lnSpc>
              <a:spcBef>
                <a:spcPts val="750"/>
              </a:spcBef>
              <a:spcAft>
                <a:spcPts val="0"/>
              </a:spcAft>
              <a:buClr>
                <a:schemeClr val="dk1"/>
              </a:buClr>
              <a:buSzPts val="2200"/>
              <a:buChar char="•"/>
            </a:pPr>
            <a:r>
              <a:rPr lang="en-US" sz="2200">
                <a:latin typeface="Arial"/>
                <a:ea typeface="Arial"/>
                <a:cs typeface="Arial"/>
                <a:sym typeface="Arial"/>
              </a:rPr>
              <a:t>Cathode: Lithium Cobalt Oxide - LiCoO2</a:t>
            </a:r>
            <a:endParaRPr/>
          </a:p>
          <a:p>
            <a:pPr indent="-171450" lvl="0" marL="171450" rtl="0" algn="l">
              <a:lnSpc>
                <a:spcPct val="90000"/>
              </a:lnSpc>
              <a:spcBef>
                <a:spcPts val="750"/>
              </a:spcBef>
              <a:spcAft>
                <a:spcPts val="0"/>
              </a:spcAft>
              <a:buClr>
                <a:schemeClr val="dk1"/>
              </a:buClr>
              <a:buSzPts val="2200"/>
              <a:buChar char="•"/>
            </a:pPr>
            <a:r>
              <a:rPr lang="en-US" sz="2200">
                <a:latin typeface="Arial"/>
                <a:ea typeface="Arial"/>
                <a:cs typeface="Arial"/>
                <a:sym typeface="Arial"/>
              </a:rPr>
              <a:t>Electrolyte: Typically a combination of lithium salts - LiPF6, LiBF4, or LiClO4, in an organic solvent, such as either. </a:t>
            </a:r>
            <a:endParaRPr/>
          </a:p>
          <a:p>
            <a:pPr indent="-171450" lvl="0" marL="171450" rtl="0" algn="l">
              <a:lnSpc>
                <a:spcPct val="90000"/>
              </a:lnSpc>
              <a:spcBef>
                <a:spcPts val="750"/>
              </a:spcBef>
              <a:spcAft>
                <a:spcPts val="0"/>
              </a:spcAft>
              <a:buClr>
                <a:schemeClr val="dk1"/>
              </a:buClr>
              <a:buSzPts val="2200"/>
              <a:buChar char="•"/>
            </a:pPr>
            <a:r>
              <a:rPr lang="en-US" sz="2200">
                <a:latin typeface="Arial"/>
                <a:ea typeface="Arial"/>
                <a:cs typeface="Arial"/>
                <a:sym typeface="Arial"/>
              </a:rPr>
              <a:t>Separator: The separator is a very thin sheet of micro perforated plastic. - CH2=CHCl</a:t>
            </a:r>
            <a:endParaRPr sz="2200">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Reactions while charging</a:t>
            </a:r>
            <a:endParaRPr sz="4000">
              <a:latin typeface="Algerian"/>
              <a:ea typeface="Algerian"/>
              <a:cs typeface="Algerian"/>
              <a:sym typeface="Algerian"/>
            </a:endParaRPr>
          </a:p>
        </p:txBody>
      </p:sp>
      <p:sp>
        <p:nvSpPr>
          <p:cNvPr id="467" name="Google Shape;467;p6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latin typeface="Arial"/>
                <a:ea typeface="Arial"/>
                <a:cs typeface="Arial"/>
                <a:sym typeface="Arial"/>
              </a:rPr>
              <a:t> </a:t>
            </a:r>
            <a:r>
              <a:rPr lang="en-US" sz="2200">
                <a:latin typeface="Arial"/>
                <a:ea typeface="Arial"/>
                <a:cs typeface="Arial"/>
                <a:sym typeface="Arial"/>
              </a:rPr>
              <a:t>On charge the positive electrode, cathode, material is oxidized, Li+ ions are de-intercalated from the layered lithium LiCoO2, pass across the electrolyte and are intercalated between the graphite layers in graphite by an electrochemical reduction reaction proceeding at the negative electrode.</a:t>
            </a:r>
            <a:endParaRPr/>
          </a:p>
          <a:p>
            <a:pPr indent="-38100" lvl="0" marL="171450" rtl="0" algn="l">
              <a:lnSpc>
                <a:spcPct val="90000"/>
              </a:lnSpc>
              <a:spcBef>
                <a:spcPts val="750"/>
              </a:spcBef>
              <a:spcAft>
                <a:spcPts val="0"/>
              </a:spcAft>
              <a:buClr>
                <a:schemeClr val="dk1"/>
              </a:buClr>
              <a:buSzPts val="2100"/>
              <a:buNone/>
            </a:pPr>
            <a:r>
              <a:t/>
            </a:r>
            <a:endParaRPr>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None/>
            </a:pPr>
            <a:r>
              <a:t/>
            </a:r>
            <a:endParaRPr/>
          </a:p>
        </p:txBody>
      </p:sp>
      <p:pic>
        <p:nvPicPr>
          <p:cNvPr id="468" name="Google Shape;468;p63"/>
          <p:cNvPicPr preferRelativeResize="0"/>
          <p:nvPr/>
        </p:nvPicPr>
        <p:blipFill rotWithShape="1">
          <a:blip r:embed="rId3">
            <a:alphaModFix/>
          </a:blip>
          <a:srcRect b="0" l="0" r="0" t="0"/>
          <a:stretch/>
        </p:blipFill>
        <p:spPr>
          <a:xfrm>
            <a:off x="2399933" y="3842972"/>
            <a:ext cx="4086225" cy="1847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Reactions while discharging  </a:t>
            </a:r>
            <a:endParaRPr sz="4000">
              <a:latin typeface="Algerian"/>
              <a:ea typeface="Algerian"/>
              <a:cs typeface="Algerian"/>
              <a:sym typeface="Algerian"/>
            </a:endParaRPr>
          </a:p>
        </p:txBody>
      </p:sp>
      <p:sp>
        <p:nvSpPr>
          <p:cNvPr id="474" name="Google Shape;474;p64"/>
          <p:cNvSpPr txBox="1"/>
          <p:nvPr>
            <p:ph idx="1" type="body"/>
          </p:nvPr>
        </p:nvSpPr>
        <p:spPr>
          <a:xfrm>
            <a:off x="628650" y="1884240"/>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200"/>
              <a:buChar char="•"/>
            </a:pPr>
            <a:r>
              <a:rPr lang="en-US" sz="2200">
                <a:latin typeface="Arial"/>
                <a:ea typeface="Arial"/>
                <a:cs typeface="Arial"/>
                <a:sym typeface="Arial"/>
              </a:rPr>
              <a:t>When the cell is discharged, an oxidation reaction occurs at the negative electrode, Li+ ions are de-intercalated from the anode and migrate across the electrolyte to be re-intercalated into the cathode material, due to charge balance the equivalent number of electrons travel through the external circuit.  A simultaneous electrochemical reduction reaction proceeds at the positive electrode and accepts electrons from the external circuit, Li+ ions from the electrolyte, to reform the starting material. A change from electronic current to ionic current occurs at the electrode/electrolyte interface.</a:t>
            </a:r>
            <a:endParaRPr/>
          </a:p>
          <a:p>
            <a:pPr indent="0" lvl="0" marL="0" rtl="0" algn="l">
              <a:lnSpc>
                <a:spcPct val="90000"/>
              </a:lnSpc>
              <a:spcBef>
                <a:spcPts val="750"/>
              </a:spcBef>
              <a:spcAft>
                <a:spcPts val="0"/>
              </a:spcAft>
              <a:buClr>
                <a:schemeClr val="dk1"/>
              </a:buClr>
              <a:buSzPts val="2200"/>
              <a:buNone/>
            </a:pPr>
            <a:r>
              <a:t/>
            </a:r>
            <a:endParaRPr sz="2200">
              <a:latin typeface="Arial"/>
              <a:ea typeface="Arial"/>
              <a:cs typeface="Arial"/>
              <a:sym typeface="Arial"/>
            </a:endParaRPr>
          </a:p>
        </p:txBody>
      </p:sp>
      <p:pic>
        <p:nvPicPr>
          <p:cNvPr id="475" name="Google Shape;475;p64"/>
          <p:cNvPicPr preferRelativeResize="0"/>
          <p:nvPr/>
        </p:nvPicPr>
        <p:blipFill rotWithShape="1">
          <a:blip r:embed="rId3">
            <a:alphaModFix/>
          </a:blip>
          <a:srcRect b="0" l="0" r="0" t="0"/>
          <a:stretch/>
        </p:blipFill>
        <p:spPr>
          <a:xfrm>
            <a:off x="4343400" y="4893062"/>
            <a:ext cx="3759787" cy="19471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5"/>
          <p:cNvPicPr preferRelativeResize="0"/>
          <p:nvPr/>
        </p:nvPicPr>
        <p:blipFill rotWithShape="1">
          <a:blip r:embed="rId3">
            <a:alphaModFix/>
          </a:blip>
          <a:srcRect b="0" l="0" r="0" t="0"/>
          <a:stretch/>
        </p:blipFill>
        <p:spPr>
          <a:xfrm>
            <a:off x="1359879" y="4657963"/>
            <a:ext cx="6236676" cy="1308931"/>
          </a:xfrm>
          <a:prstGeom prst="rect">
            <a:avLst/>
          </a:prstGeom>
          <a:noFill/>
          <a:ln>
            <a:noFill/>
          </a:ln>
        </p:spPr>
      </p:pic>
      <p:pic>
        <p:nvPicPr>
          <p:cNvPr id="481" name="Google Shape;481;p65"/>
          <p:cNvPicPr preferRelativeResize="0"/>
          <p:nvPr/>
        </p:nvPicPr>
        <p:blipFill rotWithShape="1">
          <a:blip r:embed="rId4">
            <a:alphaModFix/>
          </a:blip>
          <a:srcRect b="0" l="0" r="0" t="0"/>
          <a:stretch/>
        </p:blipFill>
        <p:spPr>
          <a:xfrm>
            <a:off x="567472" y="1059224"/>
            <a:ext cx="4426560" cy="2586651"/>
          </a:xfrm>
          <a:prstGeom prst="rect">
            <a:avLst/>
          </a:prstGeom>
          <a:noFill/>
          <a:ln>
            <a:noFill/>
          </a:ln>
        </p:spPr>
      </p:pic>
      <p:pic>
        <p:nvPicPr>
          <p:cNvPr id="482" name="Google Shape;482;p65"/>
          <p:cNvPicPr preferRelativeResize="0"/>
          <p:nvPr/>
        </p:nvPicPr>
        <p:blipFill rotWithShape="1">
          <a:blip r:embed="rId5">
            <a:alphaModFix/>
          </a:blip>
          <a:srcRect b="0" l="0" r="0" t="0"/>
          <a:stretch/>
        </p:blipFill>
        <p:spPr>
          <a:xfrm>
            <a:off x="4994032" y="1059223"/>
            <a:ext cx="3240466" cy="258665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Applications</a:t>
            </a:r>
            <a:endParaRPr/>
          </a:p>
        </p:txBody>
      </p:sp>
      <p:sp>
        <p:nvSpPr>
          <p:cNvPr id="488" name="Google Shape;488;p6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Arial"/>
                <a:ea typeface="Arial"/>
                <a:cs typeface="Arial"/>
                <a:sym typeface="Arial"/>
              </a:rPr>
              <a:t>Emergency Power Backup Or UPS </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Dependable Electric And Recreational Vehicle Power</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Solar Power Storage</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Reliable And Lightweight Marine Performance</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Solar Power Storage</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Surveillance Or Alarm Systems In Remote Locations</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Personal Freedom With Mobility Equipment</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Portable Power Packs That Eliminate Downtime</a:t>
            </a:r>
            <a:endParaRPr/>
          </a:p>
          <a:p>
            <a:pPr indent="-19050" lvl="0" marL="171450" rtl="0" algn="l">
              <a:lnSpc>
                <a:spcPct val="90000"/>
              </a:lnSpc>
              <a:spcBef>
                <a:spcPts val="750"/>
              </a:spcBef>
              <a:spcAft>
                <a:spcPts val="0"/>
              </a:spcAft>
              <a:buClr>
                <a:schemeClr val="dk1"/>
              </a:buClr>
              <a:buSzPts val="2400"/>
              <a:buNone/>
            </a:pPr>
            <a:r>
              <a:t/>
            </a:r>
            <a:endParaRPr sz="2400">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7"/>
          <p:cNvPicPr preferRelativeResize="0"/>
          <p:nvPr/>
        </p:nvPicPr>
        <p:blipFill rotWithShape="1">
          <a:blip r:embed="rId3">
            <a:alphaModFix/>
          </a:blip>
          <a:srcRect b="0" l="0" r="0" t="0"/>
          <a:stretch/>
        </p:blipFill>
        <p:spPr>
          <a:xfrm>
            <a:off x="1301262" y="490054"/>
            <a:ext cx="6284956" cy="571145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8"/>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lang="en-US"/>
              <a:t>Waste to energy conversion </a:t>
            </a:r>
            <a:endParaRPr/>
          </a:p>
        </p:txBody>
      </p:sp>
      <p:sp>
        <p:nvSpPr>
          <p:cNvPr id="499" name="Google Shape;499;p6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Waste to Energy</a:t>
            </a:r>
            <a:endParaRPr/>
          </a:p>
        </p:txBody>
      </p:sp>
      <p:sp>
        <p:nvSpPr>
          <p:cNvPr id="505" name="Google Shape;505;p69"/>
          <p:cNvSpPr txBox="1"/>
          <p:nvPr>
            <p:ph idx="1" type="body"/>
          </p:nvPr>
        </p:nvSpPr>
        <p:spPr>
          <a:xfrm>
            <a:off x="685346" y="1732450"/>
            <a:ext cx="5191433" cy="4058751"/>
          </a:xfrm>
          <a:prstGeom prst="rect">
            <a:avLst/>
          </a:prstGeom>
          <a:noFill/>
          <a:ln>
            <a:noFill/>
          </a:ln>
        </p:spPr>
        <p:txBody>
          <a:bodyPr anchorCtr="0" anchor="t" bIns="45700" lIns="91425" spcFirstLastPara="1" rIns="91425" wrap="square" tIns="45700">
            <a:normAutofit fontScale="92500"/>
          </a:bodyPr>
          <a:lstStyle/>
          <a:p>
            <a:pPr indent="-171481" lvl="0" marL="171450" rtl="0" algn="l">
              <a:lnSpc>
                <a:spcPct val="90000"/>
              </a:lnSpc>
              <a:spcBef>
                <a:spcPts val="0"/>
              </a:spcBef>
              <a:spcAft>
                <a:spcPts val="0"/>
              </a:spcAft>
              <a:buClr>
                <a:schemeClr val="dk1"/>
              </a:buClr>
              <a:buSzPct val="100000"/>
              <a:buChar char="•"/>
            </a:pPr>
            <a:r>
              <a:rPr b="0" i="0" lang="en-US">
                <a:solidFill>
                  <a:schemeClr val="dk1"/>
                </a:solidFill>
                <a:latin typeface="Arial"/>
                <a:ea typeface="Arial"/>
                <a:cs typeface="Arial"/>
                <a:sym typeface="Arial"/>
              </a:rPr>
              <a:t>The increasing industrialization, urbanization and changes in the pattern of life give rise to generation of increasing quantities of wastes. </a:t>
            </a:r>
            <a:endParaRPr/>
          </a:p>
          <a:p>
            <a:pPr indent="-171481" lvl="0" marL="171450" rtl="0" algn="l">
              <a:lnSpc>
                <a:spcPct val="90000"/>
              </a:lnSpc>
              <a:spcBef>
                <a:spcPts val="750"/>
              </a:spcBef>
              <a:spcAft>
                <a:spcPts val="0"/>
              </a:spcAft>
              <a:buClr>
                <a:schemeClr val="dk1"/>
              </a:buClr>
              <a:buSzPct val="100000"/>
              <a:buChar char="•"/>
            </a:pPr>
            <a:r>
              <a:rPr lang="en-US">
                <a:solidFill>
                  <a:schemeClr val="dk1"/>
                </a:solidFill>
                <a:latin typeface="Arial"/>
                <a:ea typeface="Arial"/>
                <a:cs typeface="Arial"/>
                <a:sym typeface="Arial"/>
              </a:rPr>
              <a:t>S</a:t>
            </a:r>
            <a:r>
              <a:rPr lang="en-US">
                <a:solidFill>
                  <a:schemeClr val="dk1"/>
                </a:solidFill>
              </a:rPr>
              <a:t>carcity of fossil fuels particularly petroleum crude is forcing us to develop some clean technology for the utilization of the fossil fuels as well as to utilize renewal resources. </a:t>
            </a:r>
            <a:endParaRPr/>
          </a:p>
          <a:p>
            <a:pPr indent="-171481" lvl="0" marL="171450" rtl="0" algn="l">
              <a:lnSpc>
                <a:spcPct val="90000"/>
              </a:lnSpc>
              <a:spcBef>
                <a:spcPts val="750"/>
              </a:spcBef>
              <a:spcAft>
                <a:spcPts val="0"/>
              </a:spcAft>
              <a:buClr>
                <a:schemeClr val="dk1"/>
              </a:buClr>
              <a:buSzPct val="100000"/>
              <a:buChar char="•"/>
            </a:pPr>
            <a:r>
              <a:rPr b="0" i="0" lang="en-US">
                <a:solidFill>
                  <a:schemeClr val="dk1"/>
                </a:solidFill>
                <a:latin typeface="Arial"/>
                <a:ea typeface="Arial"/>
                <a:cs typeface="Arial"/>
                <a:sym typeface="Arial"/>
              </a:rPr>
              <a:t>In recent years, technologies have been developed that not only help in generating substantial quantity of decentralized energy but also in reducing the quantity of waste for its safe disposal.</a:t>
            </a:r>
            <a:endParaRPr/>
          </a:p>
          <a:p>
            <a:pPr indent="-48133" lvl="0" marL="171450" rtl="0" algn="l">
              <a:lnSpc>
                <a:spcPct val="90000"/>
              </a:lnSpc>
              <a:spcBef>
                <a:spcPts val="750"/>
              </a:spcBef>
              <a:spcAft>
                <a:spcPts val="0"/>
              </a:spcAft>
              <a:buClr>
                <a:schemeClr val="dk1"/>
              </a:buClr>
              <a:buSzPct val="100000"/>
              <a:buNone/>
            </a:pPr>
            <a:r>
              <a:t/>
            </a:r>
            <a:endParaRPr/>
          </a:p>
        </p:txBody>
      </p:sp>
      <p:pic>
        <p:nvPicPr>
          <p:cNvPr id="506" name="Google Shape;506;p69"/>
          <p:cNvPicPr preferRelativeResize="0"/>
          <p:nvPr/>
        </p:nvPicPr>
        <p:blipFill rotWithShape="1">
          <a:blip r:embed="rId3">
            <a:alphaModFix/>
          </a:blip>
          <a:srcRect b="0" l="0" r="0" t="0"/>
          <a:stretch/>
        </p:blipFill>
        <p:spPr>
          <a:xfrm>
            <a:off x="6025093" y="56271"/>
            <a:ext cx="2664619" cy="34747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381000" y="1524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Advantages and Disadvantages</a:t>
            </a:r>
            <a:endParaRPr/>
          </a:p>
        </p:txBody>
      </p:sp>
      <p:pic>
        <p:nvPicPr>
          <p:cNvPr id="126" name="Google Shape;126;p7"/>
          <p:cNvPicPr preferRelativeResize="0"/>
          <p:nvPr>
            <p:ph idx="1" type="body"/>
          </p:nvPr>
        </p:nvPicPr>
        <p:blipFill rotWithShape="1">
          <a:blip r:embed="rId3">
            <a:alphaModFix/>
          </a:blip>
          <a:srcRect b="0" l="0" r="0" t="0"/>
          <a:stretch/>
        </p:blipFill>
        <p:spPr>
          <a:xfrm>
            <a:off x="609600" y="1295401"/>
            <a:ext cx="8077200" cy="49529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Types of waste</a:t>
            </a:r>
            <a:endParaRPr/>
          </a:p>
        </p:txBody>
      </p:sp>
      <p:sp>
        <p:nvSpPr>
          <p:cNvPr id="512" name="Google Shape;512;p7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There are different types of waste which are generated from our daily or industrial activities such as organic waste, e-waste, hazardous waste, inert waste etc.</a:t>
            </a:r>
            <a:endParaRPr/>
          </a:p>
          <a:p>
            <a:pPr indent="-171450" lvl="0" marL="171450" rtl="0" algn="l">
              <a:lnSpc>
                <a:spcPct val="90000"/>
              </a:lnSpc>
              <a:spcBef>
                <a:spcPts val="750"/>
              </a:spcBef>
              <a:spcAft>
                <a:spcPts val="0"/>
              </a:spcAft>
              <a:buClr>
                <a:schemeClr val="dk1"/>
              </a:buClr>
              <a:buSzPts val="2100"/>
              <a:buChar char="•"/>
            </a:pPr>
            <a:r>
              <a:rPr lang="en-US"/>
              <a:t> Organic waste refers to waste which degrades or broken down by microorganisms over time. All organic wastes are essentially carbon based compounds. </a:t>
            </a:r>
            <a:endParaRPr/>
          </a:p>
          <a:p>
            <a:pPr indent="-171450" lvl="0" marL="171450" rtl="0" algn="l">
              <a:lnSpc>
                <a:spcPct val="90000"/>
              </a:lnSpc>
              <a:spcBef>
                <a:spcPts val="750"/>
              </a:spcBef>
              <a:spcAft>
                <a:spcPts val="0"/>
              </a:spcAft>
              <a:buClr>
                <a:schemeClr val="dk1"/>
              </a:buClr>
              <a:buSzPts val="2100"/>
              <a:buChar char="•"/>
            </a:pPr>
            <a:r>
              <a:rPr lang="en-US"/>
              <a:t>Organic waste has significant portion in overall waste generation in industrial/urban/ agricultural sector and therefore it can be used for energy generation.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id="518" name="Google Shape;518;p71"/>
          <p:cNvPicPr preferRelativeResize="0"/>
          <p:nvPr>
            <p:ph idx="1" type="body"/>
          </p:nvPr>
        </p:nvPicPr>
        <p:blipFill rotWithShape="1">
          <a:blip r:embed="rId3">
            <a:alphaModFix/>
          </a:blip>
          <a:srcRect b="0" l="0" r="0" t="0"/>
          <a:stretch/>
        </p:blipFill>
        <p:spPr>
          <a:xfrm>
            <a:off x="284871" y="609601"/>
            <a:ext cx="8377310" cy="576306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Important Parameters of different types of waste</a:t>
            </a:r>
            <a:endParaRPr/>
          </a:p>
        </p:txBody>
      </p:sp>
      <p:graphicFrame>
        <p:nvGraphicFramePr>
          <p:cNvPr id="524" name="Google Shape;524;p72"/>
          <p:cNvGraphicFramePr/>
          <p:nvPr/>
        </p:nvGraphicFramePr>
        <p:xfrm>
          <a:off x="685800" y="1731963"/>
          <a:ext cx="3000000" cy="3000000"/>
        </p:xfrm>
        <a:graphic>
          <a:graphicData uri="http://schemas.openxmlformats.org/drawingml/2006/table">
            <a:tbl>
              <a:tblPr bandRow="1" firstRow="1">
                <a:noFill/>
                <a:tableStyleId>{229DEFC5-20C4-4627-B584-4FA85071BB7C}</a:tableStyleId>
              </a:tblPr>
              <a:tblGrid>
                <a:gridCol w="2648250"/>
                <a:gridCol w="2648250"/>
                <a:gridCol w="2648250"/>
              </a:tblGrid>
              <a:tr h="752750">
                <a:tc>
                  <a:txBody>
                    <a:bodyPr/>
                    <a:lstStyle/>
                    <a:p>
                      <a:pPr indent="0" lvl="0" marL="0" marR="0" rtl="0" algn="l">
                        <a:spcBef>
                          <a:spcPts val="0"/>
                        </a:spcBef>
                        <a:spcAft>
                          <a:spcPts val="0"/>
                        </a:spcAft>
                        <a:buNone/>
                      </a:pPr>
                      <a:r>
                        <a:rPr lang="en-US" sz="1350" u="none" cap="none" strike="noStrike"/>
                        <a:t>Solid  Waste</a:t>
                      </a:r>
                      <a:endParaRPr/>
                    </a:p>
                  </a:txBody>
                  <a:tcPr marT="45725" marB="45725" marR="68575" marL="68575"/>
                </a:tc>
                <a:tc>
                  <a:txBody>
                    <a:bodyPr/>
                    <a:lstStyle/>
                    <a:p>
                      <a:pPr indent="0" lvl="0" marL="0" marR="0" rtl="0" algn="l">
                        <a:spcBef>
                          <a:spcPts val="0"/>
                        </a:spcBef>
                        <a:spcAft>
                          <a:spcPts val="0"/>
                        </a:spcAft>
                        <a:buNone/>
                      </a:pPr>
                      <a:r>
                        <a:rPr lang="en-US" sz="1350"/>
                        <a:t>Waste Water</a:t>
                      </a:r>
                      <a:endParaRPr/>
                    </a:p>
                  </a:txBody>
                  <a:tcPr marT="45725" marB="45725" marR="68575" marL="68575"/>
                </a:tc>
                <a:tc>
                  <a:txBody>
                    <a:bodyPr/>
                    <a:lstStyle/>
                    <a:p>
                      <a:pPr indent="0" lvl="0" marL="0" marR="0" rtl="0" algn="l">
                        <a:spcBef>
                          <a:spcPts val="0"/>
                        </a:spcBef>
                        <a:spcAft>
                          <a:spcPts val="0"/>
                        </a:spcAft>
                        <a:buNone/>
                      </a:pPr>
                      <a:r>
                        <a:rPr lang="en-US" sz="1350"/>
                        <a:t>Waste Gas</a:t>
                      </a:r>
                      <a:endParaRPr/>
                    </a:p>
                  </a:txBody>
                  <a:tcPr marT="45725" marB="45725" marR="68575" marL="68575"/>
                </a:tc>
              </a:tr>
              <a:tr h="752750">
                <a:tc>
                  <a:txBody>
                    <a:bodyPr/>
                    <a:lstStyle/>
                    <a:p>
                      <a:pPr indent="0" lvl="0" marL="0" marR="0" rtl="0" algn="l">
                        <a:spcBef>
                          <a:spcPts val="0"/>
                        </a:spcBef>
                        <a:spcAft>
                          <a:spcPts val="0"/>
                        </a:spcAft>
                        <a:buNone/>
                      </a:pPr>
                      <a:r>
                        <a:rPr lang="en-US" sz="1350">
                          <a:solidFill>
                            <a:srgbClr val="FF0000"/>
                          </a:solidFill>
                        </a:rPr>
                        <a:t>Elemental Composition C, H, N, O &amp; S</a:t>
                      </a:r>
                      <a:endParaRPr/>
                    </a:p>
                  </a:txBody>
                  <a:tcPr marT="45725" marB="45725" marR="68575" marL="68575"/>
                </a:tc>
                <a:tc>
                  <a:txBody>
                    <a:bodyPr/>
                    <a:lstStyle/>
                    <a:p>
                      <a:pPr indent="0" lvl="0" marL="0" marR="0" rtl="0" algn="l">
                        <a:spcBef>
                          <a:spcPts val="0"/>
                        </a:spcBef>
                        <a:spcAft>
                          <a:spcPts val="0"/>
                        </a:spcAft>
                        <a:buNone/>
                      </a:pPr>
                      <a:r>
                        <a:rPr lang="en-US" sz="1350">
                          <a:solidFill>
                            <a:srgbClr val="FF0000"/>
                          </a:solidFill>
                        </a:rPr>
                        <a:t>BOD  &amp;  TOC</a:t>
                      </a:r>
                      <a:endParaRPr/>
                    </a:p>
                  </a:txBody>
                  <a:tcPr marT="45725" marB="45725" marR="68575" marL="68575"/>
                </a:tc>
                <a:tc>
                  <a:txBody>
                    <a:bodyPr/>
                    <a:lstStyle/>
                    <a:p>
                      <a:pPr indent="0" lvl="0" marL="0" marR="0" rtl="0" algn="l">
                        <a:spcBef>
                          <a:spcPts val="0"/>
                        </a:spcBef>
                        <a:spcAft>
                          <a:spcPts val="0"/>
                        </a:spcAft>
                        <a:buNone/>
                      </a:pPr>
                      <a:r>
                        <a:rPr lang="en-US" sz="1350"/>
                        <a:t>Particulate Matter</a:t>
                      </a:r>
                      <a:endParaRPr/>
                    </a:p>
                  </a:txBody>
                  <a:tcPr marT="45725" marB="45725" marR="68575" marL="68575"/>
                </a:tc>
              </a:tr>
              <a:tr h="752750">
                <a:tc>
                  <a:txBody>
                    <a:bodyPr/>
                    <a:lstStyle/>
                    <a:p>
                      <a:pPr indent="0" lvl="0" marL="0" marR="0" rtl="0" algn="l">
                        <a:spcBef>
                          <a:spcPts val="0"/>
                        </a:spcBef>
                        <a:spcAft>
                          <a:spcPts val="0"/>
                        </a:spcAft>
                        <a:buNone/>
                      </a:pPr>
                      <a:r>
                        <a:rPr lang="en-US" sz="1350"/>
                        <a:t>Moisture, Volatile &amp; Ash content</a:t>
                      </a:r>
                      <a:endParaRPr/>
                    </a:p>
                  </a:txBody>
                  <a:tcPr marT="45725" marB="45725" marR="68575" marL="68575"/>
                </a:tc>
                <a:tc>
                  <a:txBody>
                    <a:bodyPr/>
                    <a:lstStyle/>
                    <a:p>
                      <a:pPr indent="0" lvl="0" marL="0" marR="0" rtl="0" algn="l">
                        <a:spcBef>
                          <a:spcPts val="0"/>
                        </a:spcBef>
                        <a:spcAft>
                          <a:spcPts val="0"/>
                        </a:spcAft>
                        <a:buNone/>
                      </a:pPr>
                      <a:r>
                        <a:rPr lang="en-US" sz="1350"/>
                        <a:t>pH,</a:t>
                      </a:r>
                      <a:endParaRPr/>
                    </a:p>
                  </a:txBody>
                  <a:tcPr marT="45725" marB="45725" marR="68575" marL="68575"/>
                </a:tc>
                <a:tc>
                  <a:txBody>
                    <a:bodyPr/>
                    <a:lstStyle/>
                    <a:p>
                      <a:pPr indent="0" lvl="0" marL="0" marR="0" rtl="0" algn="l">
                        <a:spcBef>
                          <a:spcPts val="0"/>
                        </a:spcBef>
                        <a:spcAft>
                          <a:spcPts val="0"/>
                        </a:spcAft>
                        <a:buNone/>
                      </a:pPr>
                      <a:r>
                        <a:rPr lang="en-US" sz="1350"/>
                        <a:t>Nox, Sox and CO</a:t>
                      </a:r>
                      <a:endParaRPr/>
                    </a:p>
                  </a:txBody>
                  <a:tcPr marT="45725" marB="45725" marR="68575" marL="68575"/>
                </a:tc>
              </a:tr>
              <a:tr h="752750">
                <a:tc>
                  <a:txBody>
                    <a:bodyPr/>
                    <a:lstStyle/>
                    <a:p>
                      <a:pPr indent="0" lvl="0" marL="0" marR="0" rtl="0" algn="l">
                        <a:spcBef>
                          <a:spcPts val="0"/>
                        </a:spcBef>
                        <a:spcAft>
                          <a:spcPts val="0"/>
                        </a:spcAft>
                        <a:buNone/>
                      </a:pPr>
                      <a:r>
                        <a:rPr lang="en-US" sz="1350"/>
                        <a:t>Bulk Density, </a:t>
                      </a:r>
                      <a:endParaRPr/>
                    </a:p>
                  </a:txBody>
                  <a:tcPr marT="45725" marB="45725" marR="68575" marL="68575"/>
                </a:tc>
                <a:tc>
                  <a:txBody>
                    <a:bodyPr/>
                    <a:lstStyle/>
                    <a:p>
                      <a:pPr indent="0" lvl="0" marL="0" marR="0" rtl="0" algn="l">
                        <a:spcBef>
                          <a:spcPts val="0"/>
                        </a:spcBef>
                        <a:spcAft>
                          <a:spcPts val="0"/>
                        </a:spcAft>
                        <a:buNone/>
                      </a:pPr>
                      <a:r>
                        <a:rPr lang="en-US" sz="1350"/>
                        <a:t>TDS and TSS</a:t>
                      </a:r>
                      <a:endParaRPr/>
                    </a:p>
                  </a:txBody>
                  <a:tcPr marT="45725" marB="45725" marR="68575" marL="68575"/>
                </a:tc>
                <a:tc>
                  <a:txBody>
                    <a:bodyPr/>
                    <a:lstStyle/>
                    <a:p>
                      <a:pPr indent="0" lvl="0" marL="0" marR="0" rtl="0" algn="l">
                        <a:spcBef>
                          <a:spcPts val="0"/>
                        </a:spcBef>
                        <a:spcAft>
                          <a:spcPts val="0"/>
                        </a:spcAft>
                        <a:buNone/>
                      </a:pPr>
                      <a:r>
                        <a:rPr lang="en-US" sz="1350"/>
                        <a:t>Heavy metal ions</a:t>
                      </a:r>
                      <a:endParaRPr/>
                    </a:p>
                  </a:txBody>
                  <a:tcPr marT="45725" marB="45725" marR="68575" marL="68575"/>
                </a:tc>
              </a:tr>
              <a:tr h="752750">
                <a:tc>
                  <a:txBody>
                    <a:bodyPr/>
                    <a:lstStyle/>
                    <a:p>
                      <a:pPr indent="0" lvl="0" marL="0" marR="0" rtl="0" algn="l">
                        <a:spcBef>
                          <a:spcPts val="0"/>
                        </a:spcBef>
                        <a:spcAft>
                          <a:spcPts val="0"/>
                        </a:spcAft>
                        <a:buNone/>
                      </a:pPr>
                      <a:r>
                        <a:rPr lang="en-US" sz="1350"/>
                        <a:t>Heating Value</a:t>
                      </a:r>
                      <a:endParaRPr/>
                    </a:p>
                  </a:txBody>
                  <a:tcPr marT="45725" marB="45725" marR="68575" marL="68575"/>
                </a:tc>
                <a:tc>
                  <a:txBody>
                    <a:bodyPr/>
                    <a:lstStyle/>
                    <a:p>
                      <a:pPr indent="0" lvl="0" marL="0" marR="0" rtl="0" algn="l">
                        <a:spcBef>
                          <a:spcPts val="0"/>
                        </a:spcBef>
                        <a:spcAft>
                          <a:spcPts val="0"/>
                        </a:spcAft>
                        <a:buNone/>
                      </a:pPr>
                      <a:r>
                        <a:rPr lang="en-US" sz="1350"/>
                        <a:t>Cations and anions</a:t>
                      </a:r>
                      <a:endParaRPr/>
                    </a:p>
                  </a:txBody>
                  <a:tcPr marT="45725" marB="45725" marR="68575" marL="68575"/>
                </a:tc>
                <a:tc>
                  <a:txBody>
                    <a:bodyPr/>
                    <a:lstStyle/>
                    <a:p>
                      <a:pPr indent="0" lvl="0" marL="0" marR="0" rtl="0" algn="l">
                        <a:spcBef>
                          <a:spcPts val="0"/>
                        </a:spcBef>
                        <a:spcAft>
                          <a:spcPts val="0"/>
                        </a:spcAft>
                        <a:buNone/>
                      </a:pPr>
                      <a:r>
                        <a:rPr lang="en-US" sz="1350">
                          <a:solidFill>
                            <a:srgbClr val="FF0000"/>
                          </a:solidFill>
                        </a:rPr>
                        <a:t>Hydrocarbon and other fuel</a:t>
                      </a:r>
                      <a:endParaRPr/>
                    </a:p>
                  </a:txBody>
                  <a:tcPr marT="45725" marB="45725" marR="68575" marL="68575"/>
                </a:tc>
              </a:tr>
              <a:tr h="1130225">
                <a:tc gridSpan="3">
                  <a:txBody>
                    <a:bodyPr/>
                    <a:lstStyle/>
                    <a:p>
                      <a:pPr indent="0" lvl="0" marL="0" marR="0" rtl="0" algn="l">
                        <a:spcBef>
                          <a:spcPts val="0"/>
                        </a:spcBef>
                        <a:spcAft>
                          <a:spcPts val="0"/>
                        </a:spcAft>
                        <a:buNone/>
                      </a:pPr>
                      <a:r>
                        <a:rPr lang="en-US" sz="1350">
                          <a:highlight>
                            <a:srgbClr val="00FFFF"/>
                          </a:highlight>
                        </a:rPr>
                        <a:t>Hence the factors like Carbon content of solid waste , BOD and sludge content of liquid fuels and</a:t>
                      </a:r>
                      <a:endParaRPr/>
                    </a:p>
                    <a:p>
                      <a:pPr indent="0" lvl="0" marL="0" marR="0" rtl="0" algn="l">
                        <a:spcBef>
                          <a:spcPts val="0"/>
                        </a:spcBef>
                        <a:spcAft>
                          <a:spcPts val="0"/>
                        </a:spcAft>
                        <a:buNone/>
                      </a:pPr>
                      <a:r>
                        <a:rPr lang="en-US" sz="1350">
                          <a:highlight>
                            <a:srgbClr val="00FFFF"/>
                          </a:highlight>
                        </a:rPr>
                        <a:t> Combustible gas content of gaseous waste are important parameters for converting waste in to energy.</a:t>
                      </a:r>
                      <a:endParaRPr/>
                    </a:p>
                  </a:txBody>
                  <a:tcPr marT="45725" marB="45725" marR="68575" marL="68575"/>
                </a:tc>
                <a:tc hMerge="1"/>
                <a:tc hMerge="1"/>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Composition of Municipal Waste</a:t>
            </a:r>
            <a:endParaRPr/>
          </a:p>
        </p:txBody>
      </p:sp>
      <p:graphicFrame>
        <p:nvGraphicFramePr>
          <p:cNvPr id="530" name="Google Shape;530;p73"/>
          <p:cNvGraphicFramePr/>
          <p:nvPr/>
        </p:nvGraphicFramePr>
        <p:xfrm>
          <a:off x="685347" y="1731963"/>
          <a:ext cx="7860323" cy="4640702"/>
        </p:xfrm>
        <a:graphic>
          <a:graphicData uri="http://schemas.openxmlformats.org/drawingml/2006/chart">
            <c:chart r:id="rId3"/>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Need for energy production from waste</a:t>
            </a:r>
            <a:endParaRPr/>
          </a:p>
        </p:txBody>
      </p:sp>
      <p:sp>
        <p:nvSpPr>
          <p:cNvPr id="536" name="Google Shape;536;p7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Waste to energy conversion gives the following advantages</a:t>
            </a:r>
            <a:endParaRPr/>
          </a:p>
          <a:p>
            <a:pPr indent="-171450" lvl="0" marL="171450" rtl="0" algn="l">
              <a:lnSpc>
                <a:spcPct val="90000"/>
              </a:lnSpc>
              <a:spcBef>
                <a:spcPts val="750"/>
              </a:spcBef>
              <a:spcAft>
                <a:spcPts val="0"/>
              </a:spcAft>
              <a:buClr>
                <a:schemeClr val="dk1"/>
              </a:buClr>
              <a:buSzPts val="2100"/>
              <a:buChar char="•"/>
            </a:pPr>
            <a:r>
              <a:rPr lang="en-US"/>
              <a:t>1) It meets some energy demand, on the other way it gives some a systematic solid waste management system.</a:t>
            </a:r>
            <a:endParaRPr/>
          </a:p>
          <a:p>
            <a:pPr indent="-171450" lvl="0" marL="171450" rtl="0" algn="l">
              <a:lnSpc>
                <a:spcPct val="90000"/>
              </a:lnSpc>
              <a:spcBef>
                <a:spcPts val="750"/>
              </a:spcBef>
              <a:spcAft>
                <a:spcPts val="0"/>
              </a:spcAft>
              <a:buClr>
                <a:schemeClr val="dk1"/>
              </a:buClr>
              <a:buSzPts val="2100"/>
              <a:buChar char="•"/>
            </a:pPr>
            <a:r>
              <a:rPr lang="en-US"/>
              <a:t>2) It helps us to achieve the sustainability goal of the society, </a:t>
            </a:r>
            <a:endParaRPr/>
          </a:p>
          <a:p>
            <a:pPr indent="-171450" lvl="0" marL="171450" rtl="0" algn="l">
              <a:lnSpc>
                <a:spcPct val="90000"/>
              </a:lnSpc>
              <a:spcBef>
                <a:spcPts val="750"/>
              </a:spcBef>
              <a:spcAft>
                <a:spcPts val="0"/>
              </a:spcAft>
              <a:buClr>
                <a:schemeClr val="dk1"/>
              </a:buClr>
              <a:buSzPts val="2100"/>
              <a:buChar char="•"/>
            </a:pPr>
            <a:r>
              <a:rPr lang="en-US"/>
              <a:t>3) Decrease in production of green house gases </a:t>
            </a:r>
            <a:endParaRPr/>
          </a:p>
          <a:p>
            <a:pPr indent="-171450" lvl="0" marL="171450" rtl="0" algn="l">
              <a:lnSpc>
                <a:spcPct val="90000"/>
              </a:lnSpc>
              <a:spcBef>
                <a:spcPts val="750"/>
              </a:spcBef>
              <a:spcAft>
                <a:spcPts val="0"/>
              </a:spcAft>
              <a:buClr>
                <a:schemeClr val="dk1"/>
              </a:buClr>
              <a:buSzPts val="2100"/>
              <a:buChar char="•"/>
            </a:pPr>
            <a:r>
              <a:rPr lang="en-US"/>
              <a:t>4) Reduction of dependance on fossils fuels</a:t>
            </a:r>
            <a:endParaRPr/>
          </a:p>
          <a:p>
            <a:pPr indent="-171450" lvl="0" marL="171450" rtl="0" algn="l">
              <a:lnSpc>
                <a:spcPct val="90000"/>
              </a:lnSpc>
              <a:spcBef>
                <a:spcPts val="750"/>
              </a:spcBef>
              <a:spcAft>
                <a:spcPts val="0"/>
              </a:spcAft>
              <a:buClr>
                <a:schemeClr val="dk1"/>
              </a:buClr>
              <a:buSzPts val="2100"/>
              <a:buChar char="•"/>
            </a:pPr>
            <a:r>
              <a:rPr lang="en-US"/>
              <a:t>5) Waste to energy technology converts municipal waste into electric, heat and fuels</a:t>
            </a:r>
            <a:endParaRPr/>
          </a:p>
          <a:p>
            <a:pPr indent="-171450" lvl="0" marL="171450" rtl="0" algn="l">
              <a:lnSpc>
                <a:spcPct val="90000"/>
              </a:lnSpc>
              <a:spcBef>
                <a:spcPts val="750"/>
              </a:spcBef>
              <a:spcAft>
                <a:spcPts val="0"/>
              </a:spcAft>
              <a:buClr>
                <a:schemeClr val="dk1"/>
              </a:buClr>
              <a:buSzPts val="2100"/>
              <a:buChar char="•"/>
            </a:pPr>
            <a:r>
              <a:rPr lang="en-US"/>
              <a:t>6) Reduction of waste going to land fills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Methods of production of energy from waste</a:t>
            </a:r>
            <a:endParaRPr/>
          </a:p>
        </p:txBody>
      </p:sp>
      <p:sp>
        <p:nvSpPr>
          <p:cNvPr id="542" name="Google Shape;542;p7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171450" lvl="0" marL="171450" rtl="0" algn="l">
              <a:lnSpc>
                <a:spcPct val="90000"/>
              </a:lnSpc>
              <a:spcBef>
                <a:spcPts val="0"/>
              </a:spcBef>
              <a:spcAft>
                <a:spcPts val="0"/>
              </a:spcAft>
              <a:buClr>
                <a:schemeClr val="dk1"/>
              </a:buClr>
              <a:buSzPts val="2100"/>
              <a:buChar char="•"/>
            </a:pPr>
            <a:r>
              <a:rPr lang="en-US"/>
              <a:t>1. Incineration: incineration is a waste treatment process that involves the combustion of organic substances content in waste materials </a:t>
            </a:r>
            <a:endParaRPr/>
          </a:p>
          <a:p>
            <a:pPr indent="-171450" lvl="0" marL="171450" rtl="0" algn="l">
              <a:lnSpc>
                <a:spcPct val="90000"/>
              </a:lnSpc>
              <a:spcBef>
                <a:spcPts val="750"/>
              </a:spcBef>
              <a:spcAft>
                <a:spcPts val="0"/>
              </a:spcAft>
              <a:buClr>
                <a:schemeClr val="dk1"/>
              </a:buClr>
              <a:buSzPts val="2100"/>
              <a:buChar char="•"/>
            </a:pPr>
            <a:r>
              <a:rPr lang="en-US"/>
              <a:t>2. Gasification: gasification is a process that converts carbonaceous feedstocks into combustible gasses including H</a:t>
            </a:r>
            <a:r>
              <a:rPr baseline="-25000" lang="en-US"/>
              <a:t>2</a:t>
            </a:r>
            <a:r>
              <a:rPr lang="en-US"/>
              <a:t> and CO mainly carbon monoxide and hydrogen dioxide gas.</a:t>
            </a:r>
            <a:endParaRPr/>
          </a:p>
          <a:p>
            <a:pPr indent="-171450" lvl="0" marL="171450" rtl="0" algn="l">
              <a:lnSpc>
                <a:spcPct val="90000"/>
              </a:lnSpc>
              <a:spcBef>
                <a:spcPts val="750"/>
              </a:spcBef>
              <a:spcAft>
                <a:spcPts val="0"/>
              </a:spcAft>
              <a:buClr>
                <a:schemeClr val="dk1"/>
              </a:buClr>
              <a:buSzPts val="2100"/>
              <a:buChar char="•"/>
            </a:pPr>
            <a:r>
              <a:rPr lang="en-US"/>
              <a:t>3. Pyrolysis: pyro means fire, lysis means cutting. So, this is the process that is thermal decomposition process which decomposes carbonaceous material by the application of heat in absence of oxygen.</a:t>
            </a:r>
            <a:endParaRPr/>
          </a:p>
          <a:p>
            <a:pPr indent="-171450" lvl="0" marL="171450" rtl="0" algn="l">
              <a:lnSpc>
                <a:spcPct val="90000"/>
              </a:lnSpc>
              <a:spcBef>
                <a:spcPts val="750"/>
              </a:spcBef>
              <a:spcAft>
                <a:spcPts val="0"/>
              </a:spcAft>
              <a:buClr>
                <a:schemeClr val="dk1"/>
              </a:buClr>
              <a:buSzPts val="2100"/>
              <a:buChar char="•"/>
            </a:pPr>
            <a:r>
              <a:rPr lang="en-US"/>
              <a:t>4. Anerobic Digestion: </a:t>
            </a:r>
            <a:r>
              <a:rPr b="0" i="0" lang="en-US">
                <a:solidFill>
                  <a:schemeClr val="dk1"/>
                </a:solidFill>
                <a:latin typeface="Times New Roman"/>
                <a:ea typeface="Times New Roman"/>
                <a:cs typeface="Times New Roman"/>
                <a:sym typeface="Times New Roman"/>
              </a:rPr>
              <a:t> </a:t>
            </a:r>
            <a:r>
              <a:rPr b="0" i="0" lang="en-US">
                <a:solidFill>
                  <a:schemeClr val="dk1"/>
                </a:solidFill>
              </a:rPr>
              <a:t>In an oxygen-free tank, this material is broken down to biogas and fertilizer</a:t>
            </a:r>
            <a:r>
              <a:rPr b="0" i="0" lang="en-US">
                <a:solidFill>
                  <a:srgbClr val="293845"/>
                </a:solidFill>
              </a:rPr>
              <a:t>.</a:t>
            </a:r>
            <a:endParaRPr/>
          </a:p>
          <a:p>
            <a:pPr indent="-171450" lvl="0" marL="171450" rtl="0" algn="l">
              <a:lnSpc>
                <a:spcPct val="90000"/>
              </a:lnSpc>
              <a:spcBef>
                <a:spcPts val="750"/>
              </a:spcBef>
              <a:spcAft>
                <a:spcPts val="0"/>
              </a:spcAft>
              <a:buClr>
                <a:schemeClr val="dk1"/>
              </a:buClr>
              <a:buSzPts val="2100"/>
              <a:buChar char="•"/>
            </a:pPr>
            <a:r>
              <a:rPr lang="en-US"/>
              <a:t> In incineration we used excess amount of oxygen in gasification we use controlled amount of oxygen and in pyrolysis we use no oxygen theoretically.</a:t>
            </a:r>
            <a:endParaRPr/>
          </a:p>
          <a:p>
            <a:pPr indent="0" lvl="0" marL="3690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E-waste</a:t>
            </a:r>
            <a:endParaRPr/>
          </a:p>
        </p:txBody>
      </p:sp>
      <p:sp>
        <p:nvSpPr>
          <p:cNvPr id="548" name="Google Shape;548;p7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Electronic waste or E-waste describes the discarded electrical or electronic devices.</a:t>
            </a:r>
            <a:endParaRPr/>
          </a:p>
          <a:p>
            <a:pPr indent="-38100" lvl="0" marL="171450" rtl="0" algn="l">
              <a:lnSpc>
                <a:spcPct val="90000"/>
              </a:lnSpc>
              <a:spcBef>
                <a:spcPts val="750"/>
              </a:spcBef>
              <a:spcAft>
                <a:spcPts val="0"/>
              </a:spcAft>
              <a:buClr>
                <a:schemeClr val="dk1"/>
              </a:buClr>
              <a:buSzPts val="2100"/>
              <a:buNone/>
            </a:pPr>
            <a:r>
              <a:t/>
            </a:r>
            <a:endParaRPr/>
          </a:p>
          <a:p>
            <a:pPr indent="-171450" lvl="0" marL="171450" rtl="0" algn="l">
              <a:lnSpc>
                <a:spcPct val="90000"/>
              </a:lnSpc>
              <a:spcBef>
                <a:spcPts val="750"/>
              </a:spcBef>
              <a:spcAft>
                <a:spcPts val="0"/>
              </a:spcAft>
              <a:buClr>
                <a:schemeClr val="dk1"/>
              </a:buClr>
              <a:buSzPts val="2100"/>
              <a:buChar char="•"/>
            </a:pPr>
            <a:r>
              <a:rPr lang="en-US"/>
              <a:t>Sources of e-waste</a:t>
            </a:r>
            <a:endParaRPr/>
          </a:p>
          <a:p>
            <a:pPr indent="-171450" lvl="0" marL="171450" rtl="0" algn="l">
              <a:lnSpc>
                <a:spcPct val="90000"/>
              </a:lnSpc>
              <a:spcBef>
                <a:spcPts val="750"/>
              </a:spcBef>
              <a:spcAft>
                <a:spcPts val="0"/>
              </a:spcAft>
              <a:buClr>
                <a:schemeClr val="dk1"/>
              </a:buClr>
              <a:buSzPts val="2100"/>
              <a:buChar char="•"/>
            </a:pPr>
            <a:r>
              <a:rPr lang="en-US"/>
              <a:t>Waste produced due to data generating &amp; processing devices like computers, monitors, speakers,keyboards, printers etc.</a:t>
            </a:r>
            <a:endParaRPr/>
          </a:p>
          <a:p>
            <a:pPr indent="-171450" lvl="0" marL="171450" rtl="0" algn="l">
              <a:lnSpc>
                <a:spcPct val="90000"/>
              </a:lnSpc>
              <a:spcBef>
                <a:spcPts val="750"/>
              </a:spcBef>
              <a:spcAft>
                <a:spcPts val="0"/>
              </a:spcAft>
              <a:buClr>
                <a:schemeClr val="dk1"/>
              </a:buClr>
              <a:buSzPts val="2100"/>
              <a:buChar char="•"/>
            </a:pPr>
            <a:r>
              <a:rPr lang="en-US"/>
              <a:t>Electronic devices used in TV, DVDs and CDs.</a:t>
            </a:r>
            <a:endParaRPr/>
          </a:p>
          <a:p>
            <a:pPr indent="-171450" lvl="0" marL="171450" rtl="0" algn="l">
              <a:lnSpc>
                <a:spcPct val="90000"/>
              </a:lnSpc>
              <a:spcBef>
                <a:spcPts val="750"/>
              </a:spcBef>
              <a:spcAft>
                <a:spcPts val="0"/>
              </a:spcAft>
              <a:buClr>
                <a:schemeClr val="dk1"/>
              </a:buClr>
              <a:buSzPts val="2100"/>
              <a:buChar char="•"/>
            </a:pPr>
            <a:r>
              <a:rPr lang="en-US"/>
              <a:t>Equipment's used in communication  like phones, landlines phones, mobiles etc.</a:t>
            </a:r>
            <a:endParaRPr/>
          </a:p>
          <a:p>
            <a:pPr indent="-171450" lvl="0" marL="171450" rtl="0" algn="l">
              <a:lnSpc>
                <a:spcPct val="90000"/>
              </a:lnSpc>
              <a:spcBef>
                <a:spcPts val="750"/>
              </a:spcBef>
              <a:spcAft>
                <a:spcPts val="0"/>
              </a:spcAft>
              <a:buClr>
                <a:schemeClr val="dk1"/>
              </a:buClr>
              <a:buSzPts val="2100"/>
              <a:buChar char="•"/>
            </a:pPr>
            <a:r>
              <a:rPr lang="en-US"/>
              <a:t>Household equipment like vacum cleaner, microwave ovens, washing machines, air conditioners etc</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Effect of e-waste on environment	</a:t>
            </a:r>
            <a:endParaRPr/>
          </a:p>
        </p:txBody>
      </p:sp>
      <p:sp>
        <p:nvSpPr>
          <p:cNvPr id="554" name="Google Shape;554;p7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Emission from e-waste create environmental damage</a:t>
            </a:r>
            <a:endParaRPr/>
          </a:p>
          <a:p>
            <a:pPr indent="-171450" lvl="0" marL="171450" rtl="0" algn="l">
              <a:lnSpc>
                <a:spcPct val="90000"/>
              </a:lnSpc>
              <a:spcBef>
                <a:spcPts val="750"/>
              </a:spcBef>
              <a:spcAft>
                <a:spcPts val="0"/>
              </a:spcAft>
              <a:buClr>
                <a:schemeClr val="dk1"/>
              </a:buClr>
              <a:buSzPts val="2100"/>
              <a:buChar char="•"/>
            </a:pPr>
            <a:r>
              <a:rPr lang="en-US"/>
              <a:t>Toxic chemicals from e-waste enter into soil-crop-food pathway.</a:t>
            </a:r>
            <a:endParaRPr/>
          </a:p>
          <a:p>
            <a:pPr indent="-171450" lvl="0" marL="171450" rtl="0" algn="l">
              <a:lnSpc>
                <a:spcPct val="90000"/>
              </a:lnSpc>
              <a:spcBef>
                <a:spcPts val="750"/>
              </a:spcBef>
              <a:spcAft>
                <a:spcPts val="0"/>
              </a:spcAft>
              <a:buClr>
                <a:schemeClr val="dk1"/>
              </a:buClr>
              <a:buSzPts val="2100"/>
              <a:buChar char="•"/>
            </a:pPr>
            <a:r>
              <a:rPr lang="en-US"/>
              <a:t>They are non-biodegradable causing pollution of soil</a:t>
            </a:r>
            <a:endParaRPr/>
          </a:p>
          <a:p>
            <a:pPr indent="-171450" lvl="0" marL="171450" rtl="0" algn="l">
              <a:lnSpc>
                <a:spcPct val="90000"/>
              </a:lnSpc>
              <a:spcBef>
                <a:spcPts val="750"/>
              </a:spcBef>
              <a:spcAft>
                <a:spcPts val="0"/>
              </a:spcAft>
              <a:buClr>
                <a:schemeClr val="dk1"/>
              </a:buClr>
              <a:buSzPts val="2100"/>
              <a:buChar char="•"/>
            </a:pPr>
            <a:r>
              <a:rPr lang="en-US"/>
              <a:t>E-waste dumping yards causes pollution and health hazards.</a:t>
            </a:r>
            <a:endParaRPr/>
          </a:p>
          <a:p>
            <a:pPr indent="-171450" lvl="0" marL="171450" rtl="0" algn="l">
              <a:lnSpc>
                <a:spcPct val="90000"/>
              </a:lnSpc>
              <a:spcBef>
                <a:spcPts val="750"/>
              </a:spcBef>
              <a:spcAft>
                <a:spcPts val="0"/>
              </a:spcAft>
              <a:buClr>
                <a:schemeClr val="dk1"/>
              </a:buClr>
              <a:buSzPts val="2100"/>
              <a:buChar char="•"/>
            </a:pPr>
            <a:r>
              <a:rPr lang="en-US"/>
              <a:t>It cause health hazards due to lead, mercury, cadmium poisoning </a:t>
            </a:r>
            <a:endParaRPr/>
          </a:p>
          <a:p>
            <a:pPr indent="0" lvl="0" marL="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E-wate management </a:t>
            </a:r>
            <a:endParaRPr/>
          </a:p>
        </p:txBody>
      </p:sp>
      <p:sp>
        <p:nvSpPr>
          <p:cNvPr id="560" name="Google Shape;560;p7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171481" lvl="0" marL="171450" rtl="0" algn="l">
              <a:lnSpc>
                <a:spcPct val="90000"/>
              </a:lnSpc>
              <a:spcBef>
                <a:spcPts val="0"/>
              </a:spcBef>
              <a:spcAft>
                <a:spcPts val="0"/>
              </a:spcAft>
              <a:buClr>
                <a:schemeClr val="dk1"/>
              </a:buClr>
              <a:buSzPct val="100000"/>
              <a:buChar char="•"/>
            </a:pPr>
            <a:r>
              <a:rPr lang="en-US"/>
              <a:t>Common methods</a:t>
            </a:r>
            <a:endParaRPr/>
          </a:p>
          <a:p>
            <a:pPr indent="-171481" lvl="0" marL="171450" rtl="0" algn="l">
              <a:lnSpc>
                <a:spcPct val="90000"/>
              </a:lnSpc>
              <a:spcBef>
                <a:spcPts val="750"/>
              </a:spcBef>
              <a:spcAft>
                <a:spcPts val="0"/>
              </a:spcAft>
              <a:buClr>
                <a:schemeClr val="dk1"/>
              </a:buClr>
              <a:buSzPct val="100000"/>
              <a:buChar char="•"/>
            </a:pPr>
            <a:r>
              <a:rPr lang="en-US"/>
              <a:t>Landfill disposal</a:t>
            </a:r>
            <a:endParaRPr/>
          </a:p>
          <a:p>
            <a:pPr indent="-171481" lvl="0" marL="171450" rtl="0" algn="l">
              <a:lnSpc>
                <a:spcPct val="90000"/>
              </a:lnSpc>
              <a:spcBef>
                <a:spcPts val="750"/>
              </a:spcBef>
              <a:spcAft>
                <a:spcPts val="0"/>
              </a:spcAft>
              <a:buClr>
                <a:schemeClr val="dk1"/>
              </a:buClr>
              <a:buSzPct val="100000"/>
              <a:buChar char="•"/>
            </a:pPr>
            <a:r>
              <a:rPr lang="en-US"/>
              <a:t>Incineration</a:t>
            </a:r>
            <a:endParaRPr/>
          </a:p>
          <a:p>
            <a:pPr indent="-171481" lvl="0" marL="171450" rtl="0" algn="l">
              <a:lnSpc>
                <a:spcPct val="90000"/>
              </a:lnSpc>
              <a:spcBef>
                <a:spcPts val="750"/>
              </a:spcBef>
              <a:spcAft>
                <a:spcPts val="0"/>
              </a:spcAft>
              <a:buClr>
                <a:schemeClr val="dk1"/>
              </a:buClr>
              <a:buSzPct val="100000"/>
              <a:buChar char="•"/>
            </a:pPr>
            <a:r>
              <a:rPr lang="en-US"/>
              <a:t>Acid treatment</a:t>
            </a:r>
            <a:endParaRPr/>
          </a:p>
          <a:p>
            <a:pPr indent="-48133" lvl="0" marL="171450" rtl="0" algn="l">
              <a:lnSpc>
                <a:spcPct val="90000"/>
              </a:lnSpc>
              <a:spcBef>
                <a:spcPts val="750"/>
              </a:spcBef>
              <a:spcAft>
                <a:spcPts val="0"/>
              </a:spcAft>
              <a:buClr>
                <a:schemeClr val="dk1"/>
              </a:buClr>
              <a:buSzPct val="100000"/>
              <a:buNone/>
            </a:pPr>
            <a:r>
              <a:t/>
            </a:r>
            <a:endParaRPr/>
          </a:p>
          <a:p>
            <a:pPr indent="-171481" lvl="0" marL="171450" rtl="0" algn="l">
              <a:lnSpc>
                <a:spcPct val="90000"/>
              </a:lnSpc>
              <a:spcBef>
                <a:spcPts val="750"/>
              </a:spcBef>
              <a:spcAft>
                <a:spcPts val="0"/>
              </a:spcAft>
              <a:buClr>
                <a:schemeClr val="dk1"/>
              </a:buClr>
              <a:buSzPct val="100000"/>
              <a:buChar char="•"/>
            </a:pPr>
            <a:r>
              <a:rPr lang="en-US"/>
              <a:t>Advanced method</a:t>
            </a:r>
            <a:endParaRPr/>
          </a:p>
          <a:p>
            <a:pPr indent="-171481" lvl="0" marL="171450" rtl="0" algn="l">
              <a:lnSpc>
                <a:spcPct val="90000"/>
              </a:lnSpc>
              <a:spcBef>
                <a:spcPts val="750"/>
              </a:spcBef>
              <a:spcAft>
                <a:spcPts val="0"/>
              </a:spcAft>
              <a:buClr>
                <a:schemeClr val="dk1"/>
              </a:buClr>
              <a:buSzPct val="100000"/>
              <a:buChar char="•"/>
            </a:pPr>
            <a:r>
              <a:rPr lang="en-US"/>
              <a:t>Recycling</a:t>
            </a:r>
            <a:endParaRPr/>
          </a:p>
          <a:p>
            <a:pPr indent="-171481" lvl="0" marL="171450" rtl="0" algn="l">
              <a:lnSpc>
                <a:spcPct val="90000"/>
              </a:lnSpc>
              <a:spcBef>
                <a:spcPts val="750"/>
              </a:spcBef>
              <a:spcAft>
                <a:spcPts val="0"/>
              </a:spcAft>
              <a:buClr>
                <a:schemeClr val="dk1"/>
              </a:buClr>
              <a:buSzPct val="100000"/>
              <a:buChar char="•"/>
            </a:pPr>
            <a:r>
              <a:rPr lang="en-US"/>
              <a:t>It involves </a:t>
            </a:r>
            <a:endParaRPr/>
          </a:p>
          <a:p>
            <a:pPr indent="-171481" lvl="0" marL="171450" rtl="0" algn="l">
              <a:lnSpc>
                <a:spcPct val="90000"/>
              </a:lnSpc>
              <a:spcBef>
                <a:spcPts val="750"/>
              </a:spcBef>
              <a:spcAft>
                <a:spcPts val="0"/>
              </a:spcAft>
              <a:buClr>
                <a:schemeClr val="dk1"/>
              </a:buClr>
              <a:buSzPct val="100000"/>
              <a:buChar char="•"/>
            </a:pPr>
            <a:r>
              <a:rPr lang="en-US"/>
              <a:t>Disassembling-carefully separating various components</a:t>
            </a:r>
            <a:endParaRPr/>
          </a:p>
          <a:p>
            <a:pPr indent="-171481" lvl="0" marL="171450" rtl="0" algn="l">
              <a:lnSpc>
                <a:spcPct val="90000"/>
              </a:lnSpc>
              <a:spcBef>
                <a:spcPts val="750"/>
              </a:spcBef>
              <a:spcAft>
                <a:spcPts val="0"/>
              </a:spcAft>
              <a:buClr>
                <a:schemeClr val="dk1"/>
              </a:buClr>
              <a:buSzPct val="100000"/>
              <a:buChar char="•"/>
            </a:pPr>
            <a:r>
              <a:rPr lang="en-US"/>
              <a:t>Upgrading-involves mechanical or chemical or metallurgical methods to recover the metals</a:t>
            </a:r>
            <a:endParaRPr/>
          </a:p>
          <a:p>
            <a:pPr indent="-171481" lvl="0" marL="171450" rtl="0" algn="l">
              <a:lnSpc>
                <a:spcPct val="90000"/>
              </a:lnSpc>
              <a:spcBef>
                <a:spcPts val="750"/>
              </a:spcBef>
              <a:spcAft>
                <a:spcPts val="0"/>
              </a:spcAft>
              <a:buClr>
                <a:schemeClr val="dk1"/>
              </a:buClr>
              <a:buSzPct val="100000"/>
              <a:buChar char="•"/>
            </a:pPr>
            <a:r>
              <a:rPr lang="en-US"/>
              <a:t>Glass, plastic, metals can be recovered and then mixed with other ingredients to produced many valuable recycled products. </a:t>
            </a:r>
            <a:endParaRPr/>
          </a:p>
          <a:p>
            <a:pPr indent="-48133" lvl="0" marL="171450" rtl="0" algn="l">
              <a:lnSpc>
                <a:spcPct val="90000"/>
              </a:lnSpc>
              <a:spcBef>
                <a:spcPts val="750"/>
              </a:spcBef>
              <a:spcAft>
                <a:spcPts val="0"/>
              </a:spcAft>
              <a:buClr>
                <a:schemeClr val="dk1"/>
              </a:buClr>
              <a:buSzPct val="100000"/>
              <a:buNone/>
            </a:pPr>
            <a:r>
              <a:t/>
            </a:r>
            <a:endParaRPr/>
          </a:p>
          <a:p>
            <a:pPr indent="-48133" lvl="0" marL="17145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566" name="Google Shape;566;p7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381000" y="304800"/>
            <a:ext cx="7543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Solar Water Heater</a:t>
            </a:r>
            <a:endParaRPr/>
          </a:p>
        </p:txBody>
      </p:sp>
      <p:pic>
        <p:nvPicPr>
          <p:cNvPr id="132" name="Google Shape;132;p8"/>
          <p:cNvPicPr preferRelativeResize="0"/>
          <p:nvPr>
            <p:ph idx="1" type="body"/>
          </p:nvPr>
        </p:nvPicPr>
        <p:blipFill rotWithShape="1">
          <a:blip r:embed="rId3">
            <a:alphaModFix/>
          </a:blip>
          <a:srcRect b="0" l="0" r="0" t="0"/>
          <a:stretch/>
        </p:blipFill>
        <p:spPr>
          <a:xfrm>
            <a:off x="685800" y="1524001"/>
            <a:ext cx="7543800" cy="45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628650" y="381000"/>
            <a:ext cx="8210550" cy="6477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i="0" lang="en-US" sz="1800" u="none" strike="noStrike">
                <a:latin typeface="Times New Roman"/>
                <a:ea typeface="Times New Roman"/>
                <a:cs typeface="Times New Roman"/>
                <a:sym typeface="Times New Roman"/>
              </a:rPr>
              <a:t>Flat Plate Collector: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The device works on the principle of black body in which heat absorbing capacity and tendency of a black surface is utilized to achieve benefits for human.</a:t>
            </a:r>
            <a:endParaRPr/>
          </a:p>
          <a:p>
            <a:pPr indent="0" lvl="0" marL="0" rtl="0" algn="l">
              <a:lnSpc>
                <a:spcPct val="90000"/>
              </a:lnSpc>
              <a:spcBef>
                <a:spcPts val="750"/>
              </a:spcBef>
              <a:spcAft>
                <a:spcPts val="0"/>
              </a:spcAft>
              <a:buClr>
                <a:schemeClr val="dk1"/>
              </a:buClr>
              <a:buSzPct val="100000"/>
              <a:buNone/>
            </a:pPr>
            <a:r>
              <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rPr b="1" i="0" lang="en-US" sz="1800" u="none" strike="noStrike">
                <a:latin typeface="Times New Roman"/>
                <a:ea typeface="Times New Roman"/>
                <a:cs typeface="Times New Roman"/>
                <a:sym typeface="Times New Roman"/>
              </a:rPr>
              <a:t>Construction:</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These are the main components of a typical flat-plate solar collector: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Black surface - absorbent of the incident solar energy</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Glazing cover - a transparent layer that transmits radiation to the absorber, but prevents radiative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and convective heat loss from the surface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Tubes containing heating fluid to transfer the heat from the collector</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Support structure to protect the components and hold them in place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Insulation covering sides and bottom of the collector to reduce heat losses</a:t>
            </a:r>
            <a:endParaRPr/>
          </a:p>
          <a:p>
            <a:pPr indent="0" lvl="0" marL="0" rtl="0" algn="l">
              <a:lnSpc>
                <a:spcPct val="90000"/>
              </a:lnSpc>
              <a:spcBef>
                <a:spcPts val="750"/>
              </a:spcBef>
              <a:spcAft>
                <a:spcPts val="0"/>
              </a:spcAft>
              <a:buClr>
                <a:schemeClr val="dk1"/>
              </a:buClr>
              <a:buSzPct val="100000"/>
              <a:buNone/>
            </a:pPr>
            <a:r>
              <a:rPr b="1" i="0" lang="en-US" sz="1800" u="none" strike="noStrike">
                <a:latin typeface="Times New Roman"/>
                <a:ea typeface="Times New Roman"/>
                <a:cs typeface="Times New Roman"/>
                <a:sym typeface="Times New Roman"/>
              </a:rPr>
              <a:t>Application</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Times New Roman"/>
                <a:ea typeface="Times New Roman"/>
                <a:cs typeface="Times New Roman"/>
                <a:sym typeface="Times New Roman"/>
              </a:rPr>
              <a:t>Some advantages of the flat-plate collectors are that they are:Easy to manufacture</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Low cost, Collect both beam and diffuse radiation</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Permanently fixed (no sophisticated positioning or tracking equipment is required)</a:t>
            </a:r>
            <a:endParaRPr/>
          </a:p>
          <a:p>
            <a:pPr indent="0" lvl="0" marL="0" rtl="0" algn="l">
              <a:lnSpc>
                <a:spcPct val="90000"/>
              </a:lnSpc>
              <a:spcBef>
                <a:spcPts val="750"/>
              </a:spcBef>
              <a:spcAft>
                <a:spcPts val="0"/>
              </a:spcAft>
              <a:buClr>
                <a:schemeClr val="dk1"/>
              </a:buClr>
              <a:buSzPct val="100000"/>
              <a:buNone/>
            </a:pPr>
            <a:r>
              <a:rPr b="0" i="0" lang="en-US" sz="1800" u="none" strike="noStrike">
                <a:latin typeface="Noto Sans Symbols"/>
                <a:ea typeface="Noto Sans Symbols"/>
                <a:cs typeface="Noto Sans Symbols"/>
                <a:sym typeface="Noto Sans Symbols"/>
              </a:rPr>
              <a:t> </a:t>
            </a:r>
            <a:r>
              <a:rPr b="0" i="0" lang="en-US" sz="1800" u="none" strike="noStrike">
                <a:latin typeface="Times New Roman"/>
                <a:ea typeface="Times New Roman"/>
                <a:cs typeface="Times New Roman"/>
                <a:sym typeface="Times New Roman"/>
              </a:rPr>
              <a:t>Little maintenance</a:t>
            </a:r>
            <a:endParaRPr/>
          </a:p>
          <a:p>
            <a:pPr indent="0" lvl="0" marL="0" rtl="0" algn="l">
              <a:lnSpc>
                <a:spcPct val="90000"/>
              </a:lnSpc>
              <a:spcBef>
                <a:spcPts val="750"/>
              </a:spcBef>
              <a:spcAft>
                <a:spcPts val="0"/>
              </a:spcAft>
              <a:buClr>
                <a:schemeClr val="dk1"/>
              </a:buClr>
              <a:buSzPct val="100000"/>
              <a:buNone/>
            </a:pPr>
            <a:r>
              <a:t/>
            </a:r>
            <a:endParaRPr b="0" i="0" sz="1800" u="none" strike="noStrike">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ct val="100000"/>
              <a:buNone/>
            </a:pPr>
            <a:r>
              <a:t/>
            </a:r>
            <a:endParaRPr/>
          </a:p>
        </p:txBody>
      </p:sp>
      <p:pic>
        <p:nvPicPr>
          <p:cNvPr id="138" name="Google Shape;138;p9"/>
          <p:cNvPicPr preferRelativeResize="0"/>
          <p:nvPr/>
        </p:nvPicPr>
        <p:blipFill rotWithShape="1">
          <a:blip r:embed="rId3">
            <a:alphaModFix/>
          </a:blip>
          <a:srcRect b="0" l="0" r="0" t="0"/>
          <a:stretch/>
        </p:blipFill>
        <p:spPr>
          <a:xfrm>
            <a:off x="2514600" y="990600"/>
            <a:ext cx="5257800" cy="28257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Pushpendra</dc:creator>
</cp:coreProperties>
</file>